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7" r:id="rId2"/>
    <p:sldId id="408" r:id="rId3"/>
    <p:sldId id="418" r:id="rId4"/>
    <p:sldId id="423" r:id="rId5"/>
    <p:sldId id="412" r:id="rId6"/>
    <p:sldId id="427" r:id="rId7"/>
    <p:sldId id="429" r:id="rId8"/>
    <p:sldId id="419" r:id="rId9"/>
    <p:sldId id="426" r:id="rId10"/>
    <p:sldId id="420" r:id="rId11"/>
    <p:sldId id="373" r:id="rId12"/>
    <p:sldId id="421" r:id="rId13"/>
    <p:sldId id="424" r:id="rId14"/>
    <p:sldId id="428" r:id="rId15"/>
    <p:sldId id="431" r:id="rId16"/>
    <p:sldId id="425" r:id="rId17"/>
    <p:sldId id="430" r:id="rId18"/>
    <p:sldId id="303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3D40"/>
    <a:srgbClr val="C5A984"/>
    <a:srgbClr val="755D4C"/>
    <a:srgbClr val="9C79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89425" autoAdjust="0"/>
  </p:normalViewPr>
  <p:slideViewPr>
    <p:cSldViewPr snapToGrid="0">
      <p:cViewPr varScale="1">
        <p:scale>
          <a:sx n="82" d="100"/>
          <a:sy n="82" d="100"/>
        </p:scale>
        <p:origin x="66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32.jpeg>
</file>

<file path=ppt/media/image33.jpeg>
</file>

<file path=ppt/media/image34.tiff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6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73C8D6-D5D1-4A53-A880-4C7DECFED701}" type="datetimeFigureOut">
              <a:rPr lang="fr-FR" smtClean="0"/>
              <a:t>22/09/2022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F41A63-B930-4384-B81B-C0EDA34DA0E6}" type="slidenum">
              <a:rPr lang="fr-FR" smtClean="0"/>
              <a:t>‹#›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F41A63-B930-4384-B81B-C0EDA34DA0E6}" type="slidenum">
              <a:rPr lang="fr-FR" smtClean="0"/>
              <a:t>1</a:t>
            </a:fld>
            <a:endParaRPr lang="fr-F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F41A63-B930-4384-B81B-C0EDA34DA0E6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23609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F41A63-B930-4384-B81B-C0EDA34DA0E6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58058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F41A63-B930-4384-B81B-C0EDA34DA0E6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676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F41A63-B930-4384-B81B-C0EDA34DA0E6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53239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F41A63-B930-4384-B81B-C0EDA34DA0E6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22843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F41A63-B930-4384-B81B-C0EDA34DA0E6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08152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F41A63-B930-4384-B81B-C0EDA34DA0E6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31546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F41A63-B930-4384-B81B-C0EDA34DA0E6}" type="slidenum">
              <a:rPr lang="fr-FR" smtClean="0"/>
              <a:t>2</a:t>
            </a:fld>
            <a:endParaRPr lang="fr-F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F41A63-B930-4384-B81B-C0EDA34DA0E6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32813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F41A63-B930-4384-B81B-C0EDA34DA0E6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6854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F41A63-B930-4384-B81B-C0EDA34DA0E6}" type="slidenum">
              <a:rPr lang="fr-FR" smtClean="0"/>
              <a:t>5</a:t>
            </a:fld>
            <a:endParaRPr lang="fr-F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6F41A63-B930-4384-B81B-C0EDA34DA0E6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74474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F41A63-B930-4384-B81B-C0EDA34DA0E6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29911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F41A63-B930-4384-B81B-C0EDA34DA0E6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6364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F41A63-B930-4384-B81B-C0EDA34DA0E6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7354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252B5-9CCF-4A8C-980E-C2539288C273}" type="datetimeFigureOut">
              <a:rPr lang="fr-FR" smtClean="0"/>
              <a:t>22/09/2022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7A5FC-E583-4AEE-A992-93381C83705B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252B5-9CCF-4A8C-980E-C2539288C273}" type="datetimeFigureOut">
              <a:rPr lang="fr-FR" smtClean="0"/>
              <a:t>22/09/2022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7A5FC-E583-4AEE-A992-93381C83705B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252B5-9CCF-4A8C-980E-C2539288C273}" type="datetimeFigureOut">
              <a:rPr lang="fr-FR" smtClean="0"/>
              <a:t>22/09/2022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7A5FC-E583-4AEE-A992-93381C83705B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252B5-9CCF-4A8C-980E-C2539288C273}" type="datetimeFigureOut">
              <a:rPr lang="fr-FR" smtClean="0"/>
              <a:t>22/09/2022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7A5FC-E583-4AEE-A992-93381C83705B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252B5-9CCF-4A8C-980E-C2539288C273}" type="datetimeFigureOut">
              <a:rPr lang="fr-FR" smtClean="0"/>
              <a:t>22/09/2022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7A5FC-E583-4AEE-A992-93381C83705B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252B5-9CCF-4A8C-980E-C2539288C273}" type="datetimeFigureOut">
              <a:rPr lang="fr-FR" smtClean="0"/>
              <a:t>22/09/2022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7A5FC-E583-4AEE-A992-93381C83705B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252B5-9CCF-4A8C-980E-C2539288C273}" type="datetimeFigureOut">
              <a:rPr lang="fr-FR" smtClean="0"/>
              <a:t>22/09/2022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7A5FC-E583-4AEE-A992-93381C83705B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252B5-9CCF-4A8C-980E-C2539288C273}" type="datetimeFigureOut">
              <a:rPr lang="fr-FR" smtClean="0"/>
              <a:t>22/09/2022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7A5FC-E583-4AEE-A992-93381C83705B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252B5-9CCF-4A8C-980E-C2539288C273}" type="datetimeFigureOut">
              <a:rPr lang="fr-FR" smtClean="0"/>
              <a:t>22/09/2022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7A5FC-E583-4AEE-A992-93381C83705B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252B5-9CCF-4A8C-980E-C2539288C273}" type="datetimeFigureOut">
              <a:rPr lang="fr-FR" smtClean="0"/>
              <a:t>22/09/2022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7A5FC-E583-4AEE-A992-93381C83705B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3252B5-9CCF-4A8C-980E-C2539288C273}" type="datetimeFigureOut">
              <a:rPr lang="fr-FR" smtClean="0"/>
              <a:t>22/09/2022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7A5FC-E583-4AEE-A992-93381C83705B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3252B5-9CCF-4A8C-980E-C2539288C273}" type="datetimeFigureOut">
              <a:rPr lang="fr-FR" smtClean="0"/>
              <a:t>22/09/2022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17A5FC-E583-4AEE-A992-93381C83705B}" type="slidenum">
              <a:rPr lang="fr-FR" smtClean="0"/>
              <a:t>‹#›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Relationship Id="rId9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7.png"/><Relationship Id="rId4" Type="http://schemas.openxmlformats.org/officeDocument/2006/relationships/hyperlink" Target="https://www.uibk.ac.at/projects/noscemus/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taaffe.cahal@orange.fr" TargetMode="External"/><Relationship Id="rId2" Type="http://schemas.openxmlformats.org/officeDocument/2006/relationships/hyperlink" Target="mailto:ana.chambat@gmail.com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emf"/><Relationship Id="rId5" Type="http://schemas.openxmlformats.org/officeDocument/2006/relationships/image" Target="../media/image6.png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mond 1"/>
          <p:cNvSpPr/>
          <p:nvPr/>
        </p:nvSpPr>
        <p:spPr>
          <a:xfrm>
            <a:off x="5876833" y="-219167"/>
            <a:ext cx="438334" cy="438334"/>
          </a:xfrm>
          <a:prstGeom prst="diamond">
            <a:avLst/>
          </a:prstGeom>
          <a:solidFill>
            <a:srgbClr val="755D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iamond 2"/>
          <p:cNvSpPr/>
          <p:nvPr/>
        </p:nvSpPr>
        <p:spPr>
          <a:xfrm>
            <a:off x="6429099" y="-219167"/>
            <a:ext cx="438334" cy="438334"/>
          </a:xfrm>
          <a:prstGeom prst="diamond">
            <a:avLst/>
          </a:prstGeom>
          <a:solidFill>
            <a:srgbClr val="413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amond 3"/>
          <p:cNvSpPr/>
          <p:nvPr/>
        </p:nvSpPr>
        <p:spPr>
          <a:xfrm>
            <a:off x="5324567" y="-219167"/>
            <a:ext cx="438334" cy="438334"/>
          </a:xfrm>
          <a:prstGeom prst="diamond">
            <a:avLst/>
          </a:prstGeom>
          <a:solidFill>
            <a:srgbClr val="C5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375195" y="6353846"/>
            <a:ext cx="1104532" cy="313802"/>
            <a:chOff x="5324567" y="6072413"/>
            <a:chExt cx="1542866" cy="438334"/>
          </a:xfrm>
        </p:grpSpPr>
        <p:sp>
          <p:nvSpPr>
            <p:cNvPr id="6" name="Diamond 5"/>
            <p:cNvSpPr/>
            <p:nvPr/>
          </p:nvSpPr>
          <p:spPr>
            <a:xfrm>
              <a:off x="5876833" y="6072413"/>
              <a:ext cx="438334" cy="438334"/>
            </a:xfrm>
            <a:prstGeom prst="diamond">
              <a:avLst/>
            </a:prstGeom>
            <a:solidFill>
              <a:srgbClr val="755D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iamond 6"/>
            <p:cNvSpPr/>
            <p:nvPr/>
          </p:nvSpPr>
          <p:spPr>
            <a:xfrm>
              <a:off x="6429099" y="6072413"/>
              <a:ext cx="438334" cy="438334"/>
            </a:xfrm>
            <a:prstGeom prst="diamond">
              <a:avLst/>
            </a:prstGeom>
            <a:solidFill>
              <a:srgbClr val="413D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Diamond 7"/>
            <p:cNvSpPr/>
            <p:nvPr/>
          </p:nvSpPr>
          <p:spPr>
            <a:xfrm>
              <a:off x="5324567" y="6072413"/>
              <a:ext cx="438334" cy="438334"/>
            </a:xfrm>
            <a:prstGeom prst="diamond">
              <a:avLst/>
            </a:prstGeom>
            <a:solidFill>
              <a:srgbClr val="C5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1" name="Straight Connector 10"/>
          <p:cNvCxnSpPr/>
          <p:nvPr/>
        </p:nvCxnSpPr>
        <p:spPr>
          <a:xfrm>
            <a:off x="1712686" y="6510747"/>
            <a:ext cx="104793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ZoneTexte 9"/>
          <p:cNvSpPr txBox="1"/>
          <p:nvPr/>
        </p:nvSpPr>
        <p:spPr>
          <a:xfrm>
            <a:off x="5702865" y="3510702"/>
            <a:ext cx="62342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i="1" dirty="0"/>
              <a:t>Quand les humanités numériques rencontrent la dictionnairique : la reconnaissance automatique de caractères entre approche industrielle et approche spécialisée</a:t>
            </a:r>
            <a:endParaRPr lang="fr-FR" sz="2400" dirty="0"/>
          </a:p>
        </p:txBody>
      </p:sp>
      <p:sp>
        <p:nvSpPr>
          <p:cNvPr id="12" name="ZoneTexte 11"/>
          <p:cNvSpPr txBox="1"/>
          <p:nvPr/>
        </p:nvSpPr>
        <p:spPr>
          <a:xfrm>
            <a:off x="1807385" y="5615182"/>
            <a:ext cx="104793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100" b="1" dirty="0">
                <a:solidFill>
                  <a:srgbClr val="755D4C"/>
                </a:solidFill>
              </a:rPr>
              <a:t>Anaïs </a:t>
            </a:r>
            <a:r>
              <a:rPr lang="fr-FR" sz="2100" b="1" cap="small" dirty="0">
                <a:solidFill>
                  <a:srgbClr val="755D4C"/>
                </a:solidFill>
              </a:rPr>
              <a:t>Chambat</a:t>
            </a:r>
            <a:r>
              <a:rPr lang="fr-FR" sz="2100" dirty="0">
                <a:solidFill>
                  <a:srgbClr val="413D40"/>
                </a:solidFill>
              </a:rPr>
              <a:t>,</a:t>
            </a:r>
            <a:r>
              <a:rPr lang="fr-FR" sz="2100" dirty="0">
                <a:solidFill>
                  <a:srgbClr val="755D4C"/>
                </a:solidFill>
              </a:rPr>
              <a:t> </a:t>
            </a:r>
            <a:r>
              <a:rPr lang="fr-FR" sz="2100" dirty="0">
                <a:solidFill>
                  <a:srgbClr val="413D40"/>
                </a:solidFill>
              </a:rPr>
              <a:t>cheffe de projet (Université Paris Cité, DGDBM, BIU Santé – pôle Médecine)</a:t>
            </a:r>
          </a:p>
          <a:p>
            <a:r>
              <a:rPr lang="fr-FR" sz="2100" b="1" dirty="0" err="1">
                <a:solidFill>
                  <a:srgbClr val="755D4C"/>
                </a:solidFill>
              </a:rPr>
              <a:t>Cahal</a:t>
            </a:r>
            <a:r>
              <a:rPr lang="fr-FR" sz="2100" b="1" dirty="0">
                <a:solidFill>
                  <a:srgbClr val="755D4C"/>
                </a:solidFill>
              </a:rPr>
              <a:t> </a:t>
            </a:r>
            <a:r>
              <a:rPr lang="fr-FR" sz="2100" b="1" cap="small" dirty="0">
                <a:solidFill>
                  <a:srgbClr val="755D4C"/>
                </a:solidFill>
              </a:rPr>
              <a:t>Taaffe</a:t>
            </a:r>
            <a:r>
              <a:rPr lang="fr-FR" sz="2100" dirty="0">
                <a:solidFill>
                  <a:srgbClr val="413D40"/>
                </a:solidFill>
              </a:rPr>
              <a:t>, chercheur en histoire byzantine et en humanités numériques (Lyon)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6096000" y="1353188"/>
            <a:ext cx="5443904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100" dirty="0">
                <a:solidFill>
                  <a:srgbClr val="413D40"/>
                </a:solidFill>
              </a:rPr>
              <a:t>Autour du Métadictionnaire médical multilingue de la bibliothèque numérique Medica</a:t>
            </a:r>
          </a:p>
          <a:p>
            <a:pPr algn="ctr"/>
            <a:r>
              <a:rPr lang="fr-FR" sz="2100" dirty="0">
                <a:solidFill>
                  <a:srgbClr val="413D40"/>
                </a:solidFill>
              </a:rPr>
              <a:t>– </a:t>
            </a:r>
          </a:p>
          <a:p>
            <a:pPr algn="ctr"/>
            <a:r>
              <a:rPr lang="fr-FR" sz="2100" dirty="0">
                <a:solidFill>
                  <a:srgbClr val="413D40"/>
                </a:solidFill>
              </a:rPr>
              <a:t>Maison de la recherche, Paris</a:t>
            </a:r>
          </a:p>
          <a:p>
            <a:pPr algn="ctr"/>
            <a:r>
              <a:rPr lang="fr-FR" sz="2100" dirty="0">
                <a:solidFill>
                  <a:srgbClr val="413D40"/>
                </a:solidFill>
              </a:rPr>
              <a:t>23 septembre 2022, 10h-10h30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50C63DC5-2096-44FD-A424-3BA26C57A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0396" y="194738"/>
            <a:ext cx="2256753" cy="720000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C5B02F97-0513-4424-89DE-354AF5F4BF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244" y="162027"/>
            <a:ext cx="1946152" cy="741807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91613857-4E21-4602-BDCD-AEA8C976EC4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34" r="14684"/>
          <a:stretch/>
        </p:blipFill>
        <p:spPr>
          <a:xfrm>
            <a:off x="254851" y="297618"/>
            <a:ext cx="5288883" cy="516066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mond 1"/>
          <p:cNvSpPr/>
          <p:nvPr/>
        </p:nvSpPr>
        <p:spPr>
          <a:xfrm>
            <a:off x="5876833" y="-219167"/>
            <a:ext cx="438334" cy="438334"/>
          </a:xfrm>
          <a:prstGeom prst="diamond">
            <a:avLst/>
          </a:prstGeom>
          <a:solidFill>
            <a:srgbClr val="755D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iamond 2"/>
          <p:cNvSpPr/>
          <p:nvPr/>
        </p:nvSpPr>
        <p:spPr>
          <a:xfrm>
            <a:off x="6429099" y="-219167"/>
            <a:ext cx="438334" cy="438334"/>
          </a:xfrm>
          <a:prstGeom prst="diamond">
            <a:avLst/>
          </a:prstGeom>
          <a:solidFill>
            <a:srgbClr val="413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amond 3"/>
          <p:cNvSpPr/>
          <p:nvPr/>
        </p:nvSpPr>
        <p:spPr>
          <a:xfrm>
            <a:off x="5324567" y="-219167"/>
            <a:ext cx="438334" cy="438334"/>
          </a:xfrm>
          <a:prstGeom prst="diamond">
            <a:avLst/>
          </a:prstGeom>
          <a:solidFill>
            <a:srgbClr val="C5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375195" y="6353846"/>
            <a:ext cx="1104532" cy="313802"/>
            <a:chOff x="5324567" y="6072413"/>
            <a:chExt cx="1542866" cy="438334"/>
          </a:xfrm>
        </p:grpSpPr>
        <p:sp>
          <p:nvSpPr>
            <p:cNvPr id="6" name="Diamond 5"/>
            <p:cNvSpPr/>
            <p:nvPr/>
          </p:nvSpPr>
          <p:spPr>
            <a:xfrm>
              <a:off x="5876833" y="6072413"/>
              <a:ext cx="438334" cy="438334"/>
            </a:xfrm>
            <a:prstGeom prst="diamond">
              <a:avLst/>
            </a:prstGeom>
            <a:solidFill>
              <a:srgbClr val="755D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iamond 6"/>
            <p:cNvSpPr/>
            <p:nvPr/>
          </p:nvSpPr>
          <p:spPr>
            <a:xfrm>
              <a:off x="6429099" y="6072413"/>
              <a:ext cx="438334" cy="438334"/>
            </a:xfrm>
            <a:prstGeom prst="diamond">
              <a:avLst/>
            </a:prstGeom>
            <a:solidFill>
              <a:srgbClr val="413D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Diamond 7"/>
            <p:cNvSpPr/>
            <p:nvPr/>
          </p:nvSpPr>
          <p:spPr>
            <a:xfrm>
              <a:off x="5324567" y="6072413"/>
              <a:ext cx="438334" cy="438334"/>
            </a:xfrm>
            <a:prstGeom prst="diamond">
              <a:avLst/>
            </a:prstGeom>
            <a:solidFill>
              <a:srgbClr val="C5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1" name="Straight Connector 10"/>
          <p:cNvCxnSpPr/>
          <p:nvPr/>
        </p:nvCxnSpPr>
        <p:spPr>
          <a:xfrm>
            <a:off x="1712686" y="6510747"/>
            <a:ext cx="104793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2149311" y="39875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25FC10E4-9361-4629-91FC-4C2BC2734AA7}"/>
              </a:ext>
            </a:extLst>
          </p:cNvPr>
          <p:cNvSpPr txBox="1"/>
          <p:nvPr/>
        </p:nvSpPr>
        <p:spPr>
          <a:xfrm>
            <a:off x="4462669" y="644217"/>
            <a:ext cx="3266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Entraînement et problématiques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EE922E9-14B9-B3D8-ED7E-1DA3D0FE503B}"/>
              </a:ext>
            </a:extLst>
          </p:cNvPr>
          <p:cNvSpPr txBox="1"/>
          <p:nvPr/>
        </p:nvSpPr>
        <p:spPr>
          <a:xfrm>
            <a:off x="2703710" y="3057659"/>
            <a:ext cx="22059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Problèmes posé par l’alphabet Latin: </a:t>
            </a:r>
          </a:p>
          <a:p>
            <a:r>
              <a:rPr lang="fr-FR" dirty="0"/>
              <a:t>Les S long </a:t>
            </a:r>
            <a:r>
              <a:rPr lang="en-GB" dirty="0"/>
              <a:t>et les ligatures</a:t>
            </a:r>
            <a:endParaRPr lang="fr-FR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8A9EC4-AC1C-1F85-B83D-156144D62ACD}"/>
              </a:ext>
            </a:extLst>
          </p:cNvPr>
          <p:cNvSpPr txBox="1"/>
          <p:nvPr/>
        </p:nvSpPr>
        <p:spPr>
          <a:xfrm>
            <a:off x="6513600" y="5838334"/>
            <a:ext cx="4966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Problèmes posé par l’alphabet Grec: </a:t>
            </a:r>
            <a:r>
              <a:rPr lang="el-GR" sz="1600" dirty="0"/>
              <a:t> </a:t>
            </a:r>
            <a:r>
              <a:rPr lang="en-GB" sz="1600" dirty="0"/>
              <a:t>Les ligature et les </a:t>
            </a:r>
            <a:r>
              <a:rPr lang="en-GB" sz="1600" dirty="0" err="1"/>
              <a:t>diacritiques</a:t>
            </a:r>
            <a:r>
              <a:rPr lang="en-GB" sz="1600" dirty="0"/>
              <a:t>.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A8AB0A5-7EA1-2258-8B92-9A29473D1D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9631" y="3242325"/>
            <a:ext cx="924560" cy="109728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934067E-F1A4-B7E1-9967-739D000F1B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8567" y="4865778"/>
            <a:ext cx="863600" cy="101121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1E3AD5E-DA44-9654-B4B6-BE1DF2CBF8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5925" y="1693932"/>
            <a:ext cx="873760" cy="9144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86E78C-35E4-5421-7D92-887C9D6EA2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2351" y="3242325"/>
            <a:ext cx="894080" cy="1118795"/>
          </a:xfrm>
          <a:prstGeom prst="rect">
            <a:avLst/>
          </a:prstGeom>
        </p:spPr>
      </p:pic>
      <p:sp>
        <p:nvSpPr>
          <p:cNvPr id="21" name="Arrow: Right 20">
            <a:extLst>
              <a:ext uri="{FF2B5EF4-FFF2-40B4-BE49-F238E27FC236}">
                <a16:creationId xmlns:a16="http://schemas.microsoft.com/office/drawing/2014/main" id="{21506E0A-68BB-0E17-5965-B76594A92365}"/>
              </a:ext>
            </a:extLst>
          </p:cNvPr>
          <p:cNvSpPr/>
          <p:nvPr/>
        </p:nvSpPr>
        <p:spPr>
          <a:xfrm>
            <a:off x="7729330" y="3571550"/>
            <a:ext cx="924560" cy="51983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3E9072-17A5-B72A-620C-D59C1351A76A}"/>
              </a:ext>
            </a:extLst>
          </p:cNvPr>
          <p:cNvSpPr txBox="1"/>
          <p:nvPr/>
        </p:nvSpPr>
        <p:spPr>
          <a:xfrm>
            <a:off x="8996852" y="3242325"/>
            <a:ext cx="167969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6000" dirty="0">
                <a:latin typeface="IFAO-Grec Unicode" panose="02020603050405020304" pitchFamily="18" charset="0"/>
                <a:ea typeface="IFAO-Grec Unicode" panose="02020603050405020304" pitchFamily="18" charset="0"/>
              </a:rPr>
              <a:t>καὶ</a:t>
            </a:r>
            <a:endParaRPr lang="en-GB" sz="6000" dirty="0">
              <a:latin typeface="IFAO-Grec Unicode" panose="02020603050405020304" pitchFamily="18" charset="0"/>
              <a:ea typeface="IFAO-Grec Unicode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6B7EEDE-2C77-43A9-0687-FCC3074DE39C}"/>
              </a:ext>
            </a:extLst>
          </p:cNvPr>
          <p:cNvSpPr txBox="1"/>
          <p:nvPr/>
        </p:nvSpPr>
        <p:spPr>
          <a:xfrm>
            <a:off x="9047769" y="4707503"/>
            <a:ext cx="10208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6000" dirty="0">
                <a:latin typeface="IFAO-Grec Unicode" panose="02020603050405020304" pitchFamily="18" charset="0"/>
                <a:ea typeface="IFAO-Grec Unicode" panose="02020603050405020304" pitchFamily="18" charset="0"/>
              </a:rPr>
              <a:t>ος</a:t>
            </a:r>
            <a:endParaRPr lang="en-GB" sz="6000" dirty="0">
              <a:latin typeface="IFAO-Grec Unicode" panose="02020603050405020304" pitchFamily="18" charset="0"/>
              <a:ea typeface="IFAO-Grec Unicode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8583ECE-B28A-BE43-B0ED-1FCD9557931F}"/>
              </a:ext>
            </a:extLst>
          </p:cNvPr>
          <p:cNvSpPr txBox="1"/>
          <p:nvPr/>
        </p:nvSpPr>
        <p:spPr>
          <a:xfrm>
            <a:off x="9047769" y="1740331"/>
            <a:ext cx="8311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6000" dirty="0">
                <a:latin typeface="IFAO-Grec Unicode" panose="02020603050405020304" pitchFamily="18" charset="0"/>
                <a:ea typeface="IFAO-Grec Unicode" panose="02020603050405020304" pitchFamily="18" charset="0"/>
              </a:rPr>
              <a:t>ἄ</a:t>
            </a:r>
            <a:endParaRPr lang="en-GB" sz="6000" dirty="0">
              <a:latin typeface="IFAO-Grec Unicode" panose="02020603050405020304" pitchFamily="18" charset="0"/>
              <a:ea typeface="IFAO-Grec Unicode" panose="02020603050405020304" pitchFamily="18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636C6A6-82C1-150A-8EBE-EC671594DD6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5925" y="4846550"/>
            <a:ext cx="589280" cy="88212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03B6FE5-3797-A79D-8014-49CAA79EF0B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58991" y="1597357"/>
            <a:ext cx="965200" cy="111879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3DBF20A-9C28-874E-F70F-FCF2A9E0FF2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29330" y="5112284"/>
            <a:ext cx="920576" cy="5182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921AB20-1D15-46A3-F048-4EB19DF31E2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29330" y="2086697"/>
            <a:ext cx="920576" cy="51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49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mond 1"/>
          <p:cNvSpPr/>
          <p:nvPr/>
        </p:nvSpPr>
        <p:spPr>
          <a:xfrm>
            <a:off x="5876833" y="-219167"/>
            <a:ext cx="438334" cy="438334"/>
          </a:xfrm>
          <a:prstGeom prst="diamond">
            <a:avLst/>
          </a:prstGeom>
          <a:solidFill>
            <a:srgbClr val="755D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iamond 2"/>
          <p:cNvSpPr/>
          <p:nvPr/>
        </p:nvSpPr>
        <p:spPr>
          <a:xfrm>
            <a:off x="6429099" y="-219167"/>
            <a:ext cx="438334" cy="438334"/>
          </a:xfrm>
          <a:prstGeom prst="diamond">
            <a:avLst/>
          </a:prstGeom>
          <a:solidFill>
            <a:srgbClr val="413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amond 3"/>
          <p:cNvSpPr/>
          <p:nvPr/>
        </p:nvSpPr>
        <p:spPr>
          <a:xfrm>
            <a:off x="5324567" y="-219167"/>
            <a:ext cx="438334" cy="438334"/>
          </a:xfrm>
          <a:prstGeom prst="diamond">
            <a:avLst/>
          </a:prstGeom>
          <a:solidFill>
            <a:srgbClr val="C5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375195" y="6353846"/>
            <a:ext cx="1104532" cy="313802"/>
            <a:chOff x="5324567" y="6072413"/>
            <a:chExt cx="1542866" cy="438334"/>
          </a:xfrm>
        </p:grpSpPr>
        <p:sp>
          <p:nvSpPr>
            <p:cNvPr id="6" name="Diamond 5"/>
            <p:cNvSpPr/>
            <p:nvPr/>
          </p:nvSpPr>
          <p:spPr>
            <a:xfrm>
              <a:off x="5876833" y="6072413"/>
              <a:ext cx="438334" cy="438334"/>
            </a:xfrm>
            <a:prstGeom prst="diamond">
              <a:avLst/>
            </a:prstGeom>
            <a:solidFill>
              <a:srgbClr val="755D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iamond 6"/>
            <p:cNvSpPr/>
            <p:nvPr/>
          </p:nvSpPr>
          <p:spPr>
            <a:xfrm>
              <a:off x="6429099" y="6072413"/>
              <a:ext cx="438334" cy="438334"/>
            </a:xfrm>
            <a:prstGeom prst="diamond">
              <a:avLst/>
            </a:prstGeom>
            <a:solidFill>
              <a:srgbClr val="413D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Diamond 7"/>
            <p:cNvSpPr/>
            <p:nvPr/>
          </p:nvSpPr>
          <p:spPr>
            <a:xfrm>
              <a:off x="5324567" y="6072413"/>
              <a:ext cx="438334" cy="438334"/>
            </a:xfrm>
            <a:prstGeom prst="diamond">
              <a:avLst/>
            </a:prstGeom>
            <a:solidFill>
              <a:srgbClr val="C5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1" name="Straight Connector 10"/>
          <p:cNvCxnSpPr/>
          <p:nvPr/>
        </p:nvCxnSpPr>
        <p:spPr>
          <a:xfrm>
            <a:off x="1712686" y="6510747"/>
            <a:ext cx="104793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ZoneTexte 9"/>
          <p:cNvSpPr txBox="1"/>
          <p:nvPr/>
        </p:nvSpPr>
        <p:spPr>
          <a:xfrm>
            <a:off x="4821745" y="173679"/>
            <a:ext cx="25485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Pré-traitements</a:t>
            </a: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9972" y="1112422"/>
            <a:ext cx="2092630" cy="5039750"/>
          </a:xfrm>
          <a:prstGeom prst="rect">
            <a:avLst/>
          </a:prstGeom>
        </p:spPr>
      </p:pic>
      <p:sp>
        <p:nvSpPr>
          <p:cNvPr id="16" name="ZoneTexte 15"/>
          <p:cNvSpPr txBox="1"/>
          <p:nvPr/>
        </p:nvSpPr>
        <p:spPr>
          <a:xfrm>
            <a:off x="532096" y="633155"/>
            <a:ext cx="3473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Première page du </a:t>
            </a:r>
            <a:r>
              <a:rPr lang="fr-FR" i="1" dirty="0"/>
              <a:t>De </a:t>
            </a:r>
            <a:r>
              <a:rPr lang="fr-FR" i="1" dirty="0" err="1"/>
              <a:t>Gorris</a:t>
            </a:r>
            <a:r>
              <a:rPr lang="fr-FR" i="1" dirty="0"/>
              <a:t> </a:t>
            </a:r>
            <a:r>
              <a:rPr lang="fr-FR" dirty="0"/>
              <a:t>(1622)</a:t>
            </a:r>
          </a:p>
        </p:txBody>
      </p:sp>
      <p:pic>
        <p:nvPicPr>
          <p:cNvPr id="18" name="Image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997" y="1112422"/>
            <a:ext cx="3043553" cy="5040000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024" y="1112172"/>
            <a:ext cx="2122690" cy="5040000"/>
          </a:xfrm>
          <a:prstGeom prst="rect">
            <a:avLst/>
          </a:prstGeom>
        </p:spPr>
      </p:pic>
      <p:sp>
        <p:nvSpPr>
          <p:cNvPr id="21" name="ZoneTexte 20"/>
          <p:cNvSpPr txBox="1"/>
          <p:nvPr/>
        </p:nvSpPr>
        <p:spPr>
          <a:xfrm>
            <a:off x="4754880" y="742840"/>
            <a:ext cx="569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1)</a:t>
            </a:r>
          </a:p>
        </p:txBody>
      </p:sp>
      <p:sp>
        <p:nvSpPr>
          <p:cNvPr id="22" name="ZoneTexte 21"/>
          <p:cNvSpPr txBox="1"/>
          <p:nvPr/>
        </p:nvSpPr>
        <p:spPr>
          <a:xfrm>
            <a:off x="7025917" y="731520"/>
            <a:ext cx="510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2)</a:t>
            </a:r>
          </a:p>
        </p:txBody>
      </p:sp>
      <p:sp>
        <p:nvSpPr>
          <p:cNvPr id="23" name="ZoneTexte 22"/>
          <p:cNvSpPr txBox="1"/>
          <p:nvPr/>
        </p:nvSpPr>
        <p:spPr>
          <a:xfrm>
            <a:off x="8478776" y="3534921"/>
            <a:ext cx="357922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Traitements appliqués à l’échelle d’un pixel</a:t>
            </a:r>
            <a:r>
              <a:rPr lang="fr-FR" dirty="0"/>
              <a:t>, la plupart ne sont pas visibles à l’œil nu, mais augmentent intrinsèquement la 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qualité d’image</a:t>
            </a:r>
            <a:r>
              <a:rPr lang="fr-FR" dirty="0"/>
              <a:t>.</a:t>
            </a:r>
          </a:p>
          <a:p>
            <a:pPr marL="285750" indent="-285750">
              <a:buFontTx/>
              <a:buChar char="-"/>
            </a:pPr>
            <a:r>
              <a:rPr lang="fr-FR" dirty="0"/>
              <a:t>Réduction du bruit.</a:t>
            </a:r>
          </a:p>
          <a:p>
            <a:pPr marL="285750" indent="-285750">
              <a:buFontTx/>
              <a:buChar char="-"/>
            </a:pPr>
            <a:r>
              <a:rPr lang="fr-FR" dirty="0"/>
              <a:t>Ajustement des niveaux de couleur, de la netteté et du contraste sans saturer les tons clairs ou les ombres.</a:t>
            </a:r>
          </a:p>
        </p:txBody>
      </p:sp>
      <p:sp>
        <p:nvSpPr>
          <p:cNvPr id="24" name="ZoneTexte 23"/>
          <p:cNvSpPr txBox="1"/>
          <p:nvPr/>
        </p:nvSpPr>
        <p:spPr>
          <a:xfrm>
            <a:off x="8540136" y="1113094"/>
            <a:ext cx="351786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Zoom sur la première colonne</a:t>
            </a:r>
          </a:p>
          <a:p>
            <a:pPr marL="342900" indent="-342900">
              <a:buAutoNum type="arabicParenR"/>
            </a:pPr>
            <a:r>
              <a:rPr lang="fr-FR" dirty="0"/>
              <a:t>Après le traitement d’image et l’application d’un script de détection d’entités (type ROI)</a:t>
            </a:r>
          </a:p>
          <a:p>
            <a:pPr marL="342900" indent="-342900">
              <a:buAutoNum type="arabicParenR"/>
            </a:pPr>
            <a:r>
              <a:rPr lang="fr-FR" dirty="0"/>
              <a:t>Après suppression des tâches</a:t>
            </a:r>
          </a:p>
          <a:p>
            <a:endParaRPr lang="fr-FR" dirty="0">
              <a:sym typeface="Wingdings" panose="05000000000000000000" pitchFamily="2" charset="2"/>
            </a:endParaRPr>
          </a:p>
          <a:p>
            <a:r>
              <a:rPr lang="fr-FR" dirty="0">
                <a:sym typeface="Wingdings" panose="05000000000000000000" pitchFamily="2" charset="2"/>
              </a:rPr>
              <a:t></a:t>
            </a:r>
            <a:r>
              <a:rPr lang="fr-FR" dirty="0"/>
              <a:t>L’image est fin prête pour l’OCR.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 20">
            <a:extLst>
              <a:ext uri="{FF2B5EF4-FFF2-40B4-BE49-F238E27FC236}">
                <a16:creationId xmlns:a16="http://schemas.microsoft.com/office/drawing/2014/main" id="{40048AA8-8309-4120-9C03-E80409F58D3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7" t="44058" r="4224" b="7351"/>
          <a:stretch/>
        </p:blipFill>
        <p:spPr>
          <a:xfrm>
            <a:off x="6241993" y="1266072"/>
            <a:ext cx="5432151" cy="4861026"/>
          </a:xfrm>
          <a:prstGeom prst="rect">
            <a:avLst/>
          </a:prstGeom>
        </p:spPr>
      </p:pic>
      <p:sp>
        <p:nvSpPr>
          <p:cNvPr id="2" name="Diamond 1"/>
          <p:cNvSpPr/>
          <p:nvPr/>
        </p:nvSpPr>
        <p:spPr>
          <a:xfrm>
            <a:off x="5876833" y="-219167"/>
            <a:ext cx="438334" cy="438334"/>
          </a:xfrm>
          <a:prstGeom prst="diamond">
            <a:avLst/>
          </a:prstGeom>
          <a:solidFill>
            <a:srgbClr val="755D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14A94F04-280D-44C1-B92D-F1F1BFA11F7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7" t="44058" r="4224" b="7351"/>
          <a:stretch/>
        </p:blipFill>
        <p:spPr>
          <a:xfrm>
            <a:off x="517858" y="1266072"/>
            <a:ext cx="5432151" cy="4861026"/>
          </a:xfrm>
          <a:prstGeom prst="rect">
            <a:avLst/>
          </a:prstGeom>
        </p:spPr>
      </p:pic>
      <p:sp>
        <p:nvSpPr>
          <p:cNvPr id="3" name="Diamond 2"/>
          <p:cNvSpPr/>
          <p:nvPr/>
        </p:nvSpPr>
        <p:spPr>
          <a:xfrm>
            <a:off x="6429099" y="-219167"/>
            <a:ext cx="438334" cy="438334"/>
          </a:xfrm>
          <a:prstGeom prst="diamond">
            <a:avLst/>
          </a:prstGeom>
          <a:solidFill>
            <a:srgbClr val="413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amond 3"/>
          <p:cNvSpPr/>
          <p:nvPr/>
        </p:nvSpPr>
        <p:spPr>
          <a:xfrm>
            <a:off x="5324567" y="-219167"/>
            <a:ext cx="438334" cy="438334"/>
          </a:xfrm>
          <a:prstGeom prst="diamond">
            <a:avLst/>
          </a:prstGeom>
          <a:solidFill>
            <a:srgbClr val="C5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375195" y="6353846"/>
            <a:ext cx="1104532" cy="313802"/>
            <a:chOff x="5324567" y="6072413"/>
            <a:chExt cx="1542866" cy="438334"/>
          </a:xfrm>
        </p:grpSpPr>
        <p:sp>
          <p:nvSpPr>
            <p:cNvPr id="6" name="Diamond 5"/>
            <p:cNvSpPr/>
            <p:nvPr/>
          </p:nvSpPr>
          <p:spPr>
            <a:xfrm>
              <a:off x="5876833" y="6072413"/>
              <a:ext cx="438334" cy="438334"/>
            </a:xfrm>
            <a:prstGeom prst="diamond">
              <a:avLst/>
            </a:prstGeom>
            <a:solidFill>
              <a:srgbClr val="755D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iamond 6"/>
            <p:cNvSpPr/>
            <p:nvPr/>
          </p:nvSpPr>
          <p:spPr>
            <a:xfrm>
              <a:off x="6429099" y="6072413"/>
              <a:ext cx="438334" cy="438334"/>
            </a:xfrm>
            <a:prstGeom prst="diamond">
              <a:avLst/>
            </a:prstGeom>
            <a:solidFill>
              <a:srgbClr val="413D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Diamond 7"/>
            <p:cNvSpPr/>
            <p:nvPr/>
          </p:nvSpPr>
          <p:spPr>
            <a:xfrm>
              <a:off x="5324567" y="6072413"/>
              <a:ext cx="438334" cy="438334"/>
            </a:xfrm>
            <a:prstGeom prst="diamond">
              <a:avLst/>
            </a:prstGeom>
            <a:solidFill>
              <a:srgbClr val="C5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1" name="Straight Connector 10"/>
          <p:cNvCxnSpPr/>
          <p:nvPr/>
        </p:nvCxnSpPr>
        <p:spPr>
          <a:xfrm>
            <a:off x="1712686" y="6510747"/>
            <a:ext cx="104793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14CF85D3-F165-43F1-9422-5BBC0A6E3377}"/>
              </a:ext>
            </a:extLst>
          </p:cNvPr>
          <p:cNvSpPr txBox="1"/>
          <p:nvPr/>
        </p:nvSpPr>
        <p:spPr>
          <a:xfrm>
            <a:off x="4239192" y="154755"/>
            <a:ext cx="37136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Segmentation des pages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6F4B6F85-27D2-4222-86FC-2A8E5EF431A3}"/>
              </a:ext>
            </a:extLst>
          </p:cNvPr>
          <p:cNvSpPr txBox="1"/>
          <p:nvPr/>
        </p:nvSpPr>
        <p:spPr>
          <a:xfrm>
            <a:off x="171792" y="213024"/>
            <a:ext cx="3473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Première page du </a:t>
            </a:r>
            <a:r>
              <a:rPr lang="fr-FR" i="1" dirty="0"/>
              <a:t>Thévenin </a:t>
            </a:r>
            <a:r>
              <a:rPr lang="fr-FR" dirty="0"/>
              <a:t>(1658)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32F17F2-C488-4306-8458-772C123A5696}"/>
              </a:ext>
            </a:extLst>
          </p:cNvPr>
          <p:cNvSpPr/>
          <p:nvPr/>
        </p:nvSpPr>
        <p:spPr>
          <a:xfrm>
            <a:off x="6381395" y="1687446"/>
            <a:ext cx="830179" cy="412629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5010C3A-E392-48D3-9FAB-986FDD5030A9}"/>
              </a:ext>
            </a:extLst>
          </p:cNvPr>
          <p:cNvSpPr/>
          <p:nvPr/>
        </p:nvSpPr>
        <p:spPr>
          <a:xfrm>
            <a:off x="7211574" y="1350294"/>
            <a:ext cx="4307306" cy="4692583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14BA764-1ECE-4C1C-90C9-6D386AAB24CE}"/>
              </a:ext>
            </a:extLst>
          </p:cNvPr>
          <p:cNvSpPr/>
          <p:nvPr/>
        </p:nvSpPr>
        <p:spPr>
          <a:xfrm>
            <a:off x="7211574" y="1655767"/>
            <a:ext cx="914400" cy="10347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A8F78C9-7D40-49DE-992C-9FA522BECA94}"/>
              </a:ext>
            </a:extLst>
          </p:cNvPr>
          <p:cNvSpPr txBox="1"/>
          <p:nvPr/>
        </p:nvSpPr>
        <p:spPr>
          <a:xfrm>
            <a:off x="6422168" y="1350294"/>
            <a:ext cx="569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1)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6ED9FC3C-C0E3-4BC5-911D-B891A88F1335}"/>
              </a:ext>
            </a:extLst>
          </p:cNvPr>
          <p:cNvSpPr txBox="1"/>
          <p:nvPr/>
        </p:nvSpPr>
        <p:spPr>
          <a:xfrm>
            <a:off x="10844064" y="1350294"/>
            <a:ext cx="510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2)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3B6FE80-496B-44E1-A424-4402644A6FB2}"/>
              </a:ext>
            </a:extLst>
          </p:cNvPr>
          <p:cNvSpPr/>
          <p:nvPr/>
        </p:nvSpPr>
        <p:spPr>
          <a:xfrm>
            <a:off x="688997" y="1320821"/>
            <a:ext cx="5187836" cy="472205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626C0FD0-3E5E-43EB-BF34-3A84442E906C}"/>
              </a:ext>
            </a:extLst>
          </p:cNvPr>
          <p:cNvSpPr txBox="1"/>
          <p:nvPr/>
        </p:nvSpPr>
        <p:spPr>
          <a:xfrm>
            <a:off x="682919" y="1321149"/>
            <a:ext cx="569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1)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104ADB00-D3F1-478E-B5EA-06079FDBCBFA}"/>
              </a:ext>
            </a:extLst>
          </p:cNvPr>
          <p:cNvSpPr txBox="1"/>
          <p:nvPr/>
        </p:nvSpPr>
        <p:spPr>
          <a:xfrm>
            <a:off x="2932982" y="819064"/>
            <a:ext cx="6326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Reconnaissance des zones de textes (typage et ordonnancement) </a:t>
            </a:r>
          </a:p>
        </p:txBody>
      </p:sp>
    </p:spTree>
    <p:extLst>
      <p:ext uri="{BB962C8B-B14F-4D97-AF65-F5344CB8AC3E}">
        <p14:creationId xmlns:p14="http://schemas.microsoft.com/office/powerpoint/2010/main" val="1882989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mond 1"/>
          <p:cNvSpPr/>
          <p:nvPr/>
        </p:nvSpPr>
        <p:spPr>
          <a:xfrm>
            <a:off x="5876833" y="-219167"/>
            <a:ext cx="438334" cy="438334"/>
          </a:xfrm>
          <a:prstGeom prst="diamond">
            <a:avLst/>
          </a:prstGeom>
          <a:solidFill>
            <a:srgbClr val="755D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iamond 2"/>
          <p:cNvSpPr/>
          <p:nvPr/>
        </p:nvSpPr>
        <p:spPr>
          <a:xfrm>
            <a:off x="6429099" y="-219167"/>
            <a:ext cx="438334" cy="438334"/>
          </a:xfrm>
          <a:prstGeom prst="diamond">
            <a:avLst/>
          </a:prstGeom>
          <a:solidFill>
            <a:srgbClr val="413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amond 3"/>
          <p:cNvSpPr/>
          <p:nvPr/>
        </p:nvSpPr>
        <p:spPr>
          <a:xfrm>
            <a:off x="5324567" y="-219167"/>
            <a:ext cx="438334" cy="438334"/>
          </a:xfrm>
          <a:prstGeom prst="diamond">
            <a:avLst/>
          </a:prstGeom>
          <a:solidFill>
            <a:srgbClr val="C5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375195" y="6353846"/>
            <a:ext cx="1104532" cy="313802"/>
            <a:chOff x="5324567" y="6072413"/>
            <a:chExt cx="1542866" cy="438334"/>
          </a:xfrm>
        </p:grpSpPr>
        <p:sp>
          <p:nvSpPr>
            <p:cNvPr id="6" name="Diamond 5"/>
            <p:cNvSpPr/>
            <p:nvPr/>
          </p:nvSpPr>
          <p:spPr>
            <a:xfrm>
              <a:off x="5876833" y="6072413"/>
              <a:ext cx="438334" cy="438334"/>
            </a:xfrm>
            <a:prstGeom prst="diamond">
              <a:avLst/>
            </a:prstGeom>
            <a:solidFill>
              <a:srgbClr val="755D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iamond 6"/>
            <p:cNvSpPr/>
            <p:nvPr/>
          </p:nvSpPr>
          <p:spPr>
            <a:xfrm>
              <a:off x="6429099" y="6072413"/>
              <a:ext cx="438334" cy="438334"/>
            </a:xfrm>
            <a:prstGeom prst="diamond">
              <a:avLst/>
            </a:prstGeom>
            <a:solidFill>
              <a:srgbClr val="413D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Diamond 7"/>
            <p:cNvSpPr/>
            <p:nvPr/>
          </p:nvSpPr>
          <p:spPr>
            <a:xfrm>
              <a:off x="5324567" y="6072413"/>
              <a:ext cx="438334" cy="438334"/>
            </a:xfrm>
            <a:prstGeom prst="diamond">
              <a:avLst/>
            </a:prstGeom>
            <a:solidFill>
              <a:srgbClr val="C5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1" name="Straight Connector 10"/>
          <p:cNvCxnSpPr/>
          <p:nvPr/>
        </p:nvCxnSpPr>
        <p:spPr>
          <a:xfrm>
            <a:off x="1712686" y="6510747"/>
            <a:ext cx="104793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ZoneTexte 28">
            <a:extLst>
              <a:ext uri="{FF2B5EF4-FFF2-40B4-BE49-F238E27FC236}">
                <a16:creationId xmlns:a16="http://schemas.microsoft.com/office/drawing/2014/main" id="{92EE744A-94BF-4CE6-9089-B1A1CE1D3297}"/>
              </a:ext>
            </a:extLst>
          </p:cNvPr>
          <p:cNvSpPr txBox="1"/>
          <p:nvPr/>
        </p:nvSpPr>
        <p:spPr>
          <a:xfrm>
            <a:off x="3117524" y="176148"/>
            <a:ext cx="59569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sz="2800" dirty="0"/>
              <a:t>Choix du modèle de transcription</a:t>
            </a:r>
          </a:p>
        </p:txBody>
      </p:sp>
      <p:pic>
        <p:nvPicPr>
          <p:cNvPr id="34" name="Image 33">
            <a:extLst>
              <a:ext uri="{FF2B5EF4-FFF2-40B4-BE49-F238E27FC236}">
                <a16:creationId xmlns:a16="http://schemas.microsoft.com/office/drawing/2014/main" id="{A7C62B8E-EF4A-4070-A8AC-05AE50DC7C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89" t="3033" r="2295" b="2713"/>
          <a:stretch/>
        </p:blipFill>
        <p:spPr>
          <a:xfrm>
            <a:off x="375195" y="899763"/>
            <a:ext cx="4744500" cy="2891600"/>
          </a:xfrm>
          <a:prstGeom prst="rect">
            <a:avLst/>
          </a:prstGeom>
        </p:spPr>
      </p:pic>
      <p:graphicFrame>
        <p:nvGraphicFramePr>
          <p:cNvPr id="35" name="Tableau 34">
            <a:extLst>
              <a:ext uri="{FF2B5EF4-FFF2-40B4-BE49-F238E27FC236}">
                <a16:creationId xmlns:a16="http://schemas.microsoft.com/office/drawing/2014/main" id="{BE327793-A1E1-4021-9EA8-2E1476BFB8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6701353"/>
              </p:ext>
            </p:extLst>
          </p:nvPr>
        </p:nvGraphicFramePr>
        <p:xfrm>
          <a:off x="5762901" y="4167907"/>
          <a:ext cx="6007100" cy="1990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3700">
                  <a:extLst>
                    <a:ext uri="{9D8B030D-6E8A-4147-A177-3AD203B41FA5}">
                      <a16:colId xmlns:a16="http://schemas.microsoft.com/office/drawing/2014/main" val="261798978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3938927499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856054948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4211019949"/>
                    </a:ext>
                  </a:extLst>
                </a:gridCol>
              </a:tblGrid>
              <a:tr h="60007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8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fr-FR" sz="18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C5A98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fr-FR" sz="18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Noscemus 3.0</a:t>
                      </a:r>
                      <a:endParaRPr lang="fr-FR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C5A98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fr-FR" sz="18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Noscemus 4.0</a:t>
                      </a:r>
                      <a:endParaRPr lang="fr-FR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C5A98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fr-FR" sz="18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Noscemus 5.0</a:t>
                      </a:r>
                      <a:endParaRPr lang="fr-FR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C5A9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7778864"/>
                  </a:ext>
                </a:extLst>
              </a:tr>
              <a:tr h="695325">
                <a:tc>
                  <a:txBody>
                    <a:bodyPr/>
                    <a:lstStyle/>
                    <a:p>
                      <a:pPr algn="ctr" rtl="0" fontAlgn="ctr"/>
                      <a:r>
                        <a:rPr lang="fr-FR" sz="18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Nombre de mots entraînés</a:t>
                      </a:r>
                      <a:endParaRPr lang="fr-FR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C5A98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fr-FR" sz="18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448 464</a:t>
                      </a:r>
                      <a:endParaRPr lang="fr-FR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C5A98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fr-FR" sz="1800" b="0" u="none" strike="noStrike">
                          <a:solidFill>
                            <a:schemeClr val="tx1"/>
                          </a:solidFill>
                          <a:effectLst/>
                        </a:rPr>
                        <a:t>541 611</a:t>
                      </a:r>
                      <a:endParaRPr lang="fr-FR" sz="18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C5A98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fr-FR" sz="1800" b="0" u="none" strike="noStrike">
                          <a:solidFill>
                            <a:schemeClr val="tx1"/>
                          </a:solidFill>
                          <a:effectLst/>
                        </a:rPr>
                        <a:t>607 837</a:t>
                      </a:r>
                      <a:endParaRPr lang="fr-FR" sz="18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C5A9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272442"/>
                  </a:ext>
                </a:extLst>
              </a:tr>
              <a:tr h="695325">
                <a:tc>
                  <a:txBody>
                    <a:bodyPr/>
                    <a:lstStyle/>
                    <a:p>
                      <a:pPr algn="ctr" rtl="0" fontAlgn="ctr"/>
                      <a:r>
                        <a:rPr lang="fr-FR" sz="18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Nombre de lignes entraînées</a:t>
                      </a:r>
                      <a:endParaRPr lang="fr-FR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C5A98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fr-FR" sz="1800" b="0" u="none" strike="noStrike">
                          <a:solidFill>
                            <a:schemeClr val="tx1"/>
                          </a:solidFill>
                          <a:effectLst/>
                        </a:rPr>
                        <a:t>66 575</a:t>
                      </a:r>
                      <a:endParaRPr lang="fr-FR" sz="18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C5A98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fr-FR" sz="18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81 555</a:t>
                      </a:r>
                      <a:endParaRPr lang="fr-FR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C5A98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fr-FR" sz="18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92 476</a:t>
                      </a:r>
                      <a:endParaRPr lang="fr-FR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C5A9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547859"/>
                  </a:ext>
                </a:extLst>
              </a:tr>
            </a:tbl>
          </a:graphicData>
        </a:graphic>
      </p:graphicFrame>
      <p:sp>
        <p:nvSpPr>
          <p:cNvPr id="37" name="ZoneTexte 36">
            <a:extLst>
              <a:ext uri="{FF2B5EF4-FFF2-40B4-BE49-F238E27FC236}">
                <a16:creationId xmlns:a16="http://schemas.microsoft.com/office/drawing/2014/main" id="{E093982A-09E5-4818-B6AE-E2F3AF9CC02A}"/>
              </a:ext>
            </a:extLst>
          </p:cNvPr>
          <p:cNvSpPr txBox="1"/>
          <p:nvPr/>
        </p:nvSpPr>
        <p:spPr>
          <a:xfrm>
            <a:off x="5554903" y="3023791"/>
            <a:ext cx="63290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Technologie de </a:t>
            </a:r>
            <a:r>
              <a:rPr lang="fr-FR" b="1" dirty="0"/>
              <a:t>type mixte </a:t>
            </a:r>
            <a:r>
              <a:rPr lang="fr-FR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apports des imprimés (</a:t>
            </a:r>
            <a:r>
              <a:rPr lang="fr-FR" i="1" dirty="0" err="1"/>
              <a:t>Computational</a:t>
            </a:r>
            <a:r>
              <a:rPr lang="fr-FR" i="1" dirty="0"/>
              <a:t> Intelligence </a:t>
            </a:r>
            <a:r>
              <a:rPr lang="fr-FR" i="1" dirty="0" err="1"/>
              <a:t>Technology</a:t>
            </a:r>
            <a:r>
              <a:rPr lang="fr-FR" dirty="0"/>
              <a:t>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et des manuscrits (</a:t>
            </a:r>
            <a:r>
              <a:rPr lang="fr-FR" i="1" dirty="0" err="1"/>
              <a:t>Handwritten</a:t>
            </a:r>
            <a:r>
              <a:rPr lang="fr-FR" i="1" dirty="0"/>
              <a:t> </a:t>
            </a:r>
            <a:r>
              <a:rPr lang="fr-FR" i="1" dirty="0" err="1"/>
              <a:t>Text</a:t>
            </a:r>
            <a:r>
              <a:rPr lang="fr-FR" i="1" dirty="0"/>
              <a:t> Recognition</a:t>
            </a:r>
            <a:r>
              <a:rPr lang="fr-FR" dirty="0"/>
              <a:t>)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8D67B9E1-83A6-4BE2-88B9-D90138C11413}"/>
              </a:ext>
            </a:extLst>
          </p:cNvPr>
          <p:cNvSpPr txBox="1"/>
          <p:nvPr/>
        </p:nvSpPr>
        <p:spPr>
          <a:xfrm>
            <a:off x="283122" y="4167907"/>
            <a:ext cx="527178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dirty="0"/>
              <a:t>Modèle entraîné par Stefan </a:t>
            </a:r>
            <a:r>
              <a:rPr lang="fr-FR" dirty="0" err="1"/>
              <a:t>Zathammer</a:t>
            </a:r>
            <a:r>
              <a:rPr lang="fr-FR" dirty="0"/>
              <a:t> dans le cadre du projet </a:t>
            </a:r>
            <a:r>
              <a:rPr lang="fr-FR" cap="small" dirty="0">
                <a:hlinkClick r:id="rId4"/>
              </a:rPr>
              <a:t>Noscemus</a:t>
            </a:r>
            <a:r>
              <a:rPr lang="fr-FR" dirty="0"/>
              <a:t> financé par le Conseil européen de la recherche (ERC) dans le cadre du programme Horizon 2020. Il est capable de lire des </a:t>
            </a:r>
            <a:r>
              <a:rPr lang="fr-FR" b="1" dirty="0"/>
              <a:t>textes néo-latins </a:t>
            </a:r>
            <a:r>
              <a:rPr lang="fr-FR" dirty="0"/>
              <a:t>imprimés en particulier ceux des XVe, XVIe, XVIIe et XVIIIe siècles. Les dernières versions incluent des imprimés grecs et latins des XVe et XIXe siècles.</a:t>
            </a:r>
          </a:p>
        </p:txBody>
      </p:sp>
      <p:pic>
        <p:nvPicPr>
          <p:cNvPr id="47" name="Image 46">
            <a:extLst>
              <a:ext uri="{FF2B5EF4-FFF2-40B4-BE49-F238E27FC236}">
                <a16:creationId xmlns:a16="http://schemas.microsoft.com/office/drawing/2014/main" id="{BFA0022A-B1B3-4DBF-BF06-6D5FCFAE985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8068" b="93239"/>
          <a:stretch/>
        </p:blipFill>
        <p:spPr>
          <a:xfrm>
            <a:off x="6488038" y="2027999"/>
            <a:ext cx="4242646" cy="313791"/>
          </a:xfrm>
          <a:prstGeom prst="rect">
            <a:avLst/>
          </a:prstGeom>
        </p:spPr>
      </p:pic>
      <p:sp>
        <p:nvSpPr>
          <p:cNvPr id="49" name="ZoneTexte 48">
            <a:extLst>
              <a:ext uri="{FF2B5EF4-FFF2-40B4-BE49-F238E27FC236}">
                <a16:creationId xmlns:a16="http://schemas.microsoft.com/office/drawing/2014/main" id="{7B5F1072-D225-488C-9B6E-72F511831031}"/>
              </a:ext>
            </a:extLst>
          </p:cNvPr>
          <p:cNvSpPr txBox="1"/>
          <p:nvPr/>
        </p:nvSpPr>
        <p:spPr>
          <a:xfrm>
            <a:off x="6383606" y="2327296"/>
            <a:ext cx="4744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l-GR" sz="1800" b="1" dirty="0"/>
              <a:t>Οἷνος, </a:t>
            </a:r>
            <a:r>
              <a:rPr lang="fr-FR" sz="1800" b="1" dirty="0" err="1"/>
              <a:t>vinum</a:t>
            </a:r>
            <a:r>
              <a:rPr lang="fr-FR" sz="1800" dirty="0"/>
              <a:t>. Est </a:t>
            </a:r>
            <a:r>
              <a:rPr lang="fr-FR" sz="1800" dirty="0" err="1"/>
              <a:t>vuae</a:t>
            </a:r>
            <a:r>
              <a:rPr lang="fr-FR" sz="1800" dirty="0"/>
              <a:t> </a:t>
            </a:r>
            <a:r>
              <a:rPr lang="fr-FR" sz="1800" dirty="0" err="1"/>
              <a:t>succus</a:t>
            </a:r>
            <a:r>
              <a:rPr lang="fr-FR" sz="1800" dirty="0"/>
              <a:t> </a:t>
            </a:r>
            <a:r>
              <a:rPr lang="fr-FR" sz="1800" dirty="0" err="1"/>
              <a:t>feruendo</a:t>
            </a:r>
            <a:r>
              <a:rPr lang="fr-FR" sz="1800" dirty="0"/>
              <a:t> </a:t>
            </a:r>
            <a:r>
              <a:rPr lang="fr-FR" sz="1800" dirty="0" err="1"/>
              <a:t>coctus</a:t>
            </a:r>
            <a:r>
              <a:rPr lang="fr-FR" sz="1800" dirty="0"/>
              <a:t>. </a:t>
            </a:r>
            <a:endParaRPr lang="fr-FR" dirty="0"/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0FD137E7-1628-4AD3-9014-2481B98D71F9}"/>
              </a:ext>
            </a:extLst>
          </p:cNvPr>
          <p:cNvSpPr txBox="1"/>
          <p:nvPr/>
        </p:nvSpPr>
        <p:spPr>
          <a:xfrm>
            <a:off x="5702609" y="883415"/>
            <a:ext cx="6215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Extrait de la transcription sous Transkribus de l’article « </a:t>
            </a:r>
            <a:r>
              <a:rPr lang="el-GR" sz="1800" b="1" dirty="0"/>
              <a:t>Οἷνος</a:t>
            </a:r>
            <a:r>
              <a:rPr lang="fr-FR" sz="1800" dirty="0"/>
              <a:t> »</a:t>
            </a:r>
            <a:endParaRPr lang="fr-FR" dirty="0"/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B6F465B2-2D4F-49C6-A55B-26792E02BC3F}"/>
              </a:ext>
            </a:extLst>
          </p:cNvPr>
          <p:cNvSpPr txBox="1"/>
          <p:nvPr/>
        </p:nvSpPr>
        <p:spPr>
          <a:xfrm>
            <a:off x="5702609" y="1199448"/>
            <a:ext cx="595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Jean De </a:t>
            </a:r>
            <a:r>
              <a:rPr lang="fr-FR" dirty="0" err="1"/>
              <a:t>Gorris</a:t>
            </a:r>
            <a:r>
              <a:rPr lang="fr-FR" dirty="0"/>
              <a:t>, </a:t>
            </a:r>
            <a:r>
              <a:rPr lang="fr-FR" i="1" dirty="0" err="1"/>
              <a:t>Definitionum</a:t>
            </a:r>
            <a:r>
              <a:rPr lang="fr-FR" i="1" dirty="0"/>
              <a:t> </a:t>
            </a:r>
            <a:r>
              <a:rPr lang="fr-FR" i="1" dirty="0" err="1"/>
              <a:t>medicarum</a:t>
            </a:r>
            <a:r>
              <a:rPr lang="fr-FR" i="1" dirty="0"/>
              <a:t> </a:t>
            </a:r>
            <a:r>
              <a:rPr lang="fr-FR" i="1" dirty="0" err="1"/>
              <a:t>libri</a:t>
            </a:r>
            <a:r>
              <a:rPr lang="fr-FR" i="1" dirty="0"/>
              <a:t> XXIIII, </a:t>
            </a:r>
            <a:r>
              <a:rPr lang="fr-FR" dirty="0"/>
              <a:t>1622, 443.</a:t>
            </a:r>
          </a:p>
        </p:txBody>
      </p:sp>
    </p:spTree>
    <p:extLst>
      <p:ext uri="{BB962C8B-B14F-4D97-AF65-F5344CB8AC3E}">
        <p14:creationId xmlns:p14="http://schemas.microsoft.com/office/powerpoint/2010/main" val="2775789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mond 1"/>
          <p:cNvSpPr/>
          <p:nvPr/>
        </p:nvSpPr>
        <p:spPr>
          <a:xfrm>
            <a:off x="5876833" y="-219167"/>
            <a:ext cx="438334" cy="438334"/>
          </a:xfrm>
          <a:prstGeom prst="diamond">
            <a:avLst/>
          </a:prstGeom>
          <a:solidFill>
            <a:srgbClr val="755D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iamond 2"/>
          <p:cNvSpPr/>
          <p:nvPr/>
        </p:nvSpPr>
        <p:spPr>
          <a:xfrm>
            <a:off x="6429099" y="-219167"/>
            <a:ext cx="438334" cy="438334"/>
          </a:xfrm>
          <a:prstGeom prst="diamond">
            <a:avLst/>
          </a:prstGeom>
          <a:solidFill>
            <a:srgbClr val="413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amond 3"/>
          <p:cNvSpPr/>
          <p:nvPr/>
        </p:nvSpPr>
        <p:spPr>
          <a:xfrm>
            <a:off x="5324567" y="-219167"/>
            <a:ext cx="438334" cy="438334"/>
          </a:xfrm>
          <a:prstGeom prst="diamond">
            <a:avLst/>
          </a:prstGeom>
          <a:solidFill>
            <a:srgbClr val="C5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375195" y="6353846"/>
            <a:ext cx="1104532" cy="313802"/>
            <a:chOff x="5324567" y="6072413"/>
            <a:chExt cx="1542866" cy="438334"/>
          </a:xfrm>
        </p:grpSpPr>
        <p:sp>
          <p:nvSpPr>
            <p:cNvPr id="6" name="Diamond 5"/>
            <p:cNvSpPr/>
            <p:nvPr/>
          </p:nvSpPr>
          <p:spPr>
            <a:xfrm>
              <a:off x="5876833" y="6072413"/>
              <a:ext cx="438334" cy="438334"/>
            </a:xfrm>
            <a:prstGeom prst="diamond">
              <a:avLst/>
            </a:prstGeom>
            <a:solidFill>
              <a:srgbClr val="755D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iamond 6"/>
            <p:cNvSpPr/>
            <p:nvPr/>
          </p:nvSpPr>
          <p:spPr>
            <a:xfrm>
              <a:off x="6429099" y="6072413"/>
              <a:ext cx="438334" cy="438334"/>
            </a:xfrm>
            <a:prstGeom prst="diamond">
              <a:avLst/>
            </a:prstGeom>
            <a:solidFill>
              <a:srgbClr val="413D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Diamond 7"/>
            <p:cNvSpPr/>
            <p:nvPr/>
          </p:nvSpPr>
          <p:spPr>
            <a:xfrm>
              <a:off x="5324567" y="6072413"/>
              <a:ext cx="438334" cy="438334"/>
            </a:xfrm>
            <a:prstGeom prst="diamond">
              <a:avLst/>
            </a:prstGeom>
            <a:solidFill>
              <a:srgbClr val="C5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1" name="Straight Connector 10"/>
          <p:cNvCxnSpPr/>
          <p:nvPr/>
        </p:nvCxnSpPr>
        <p:spPr>
          <a:xfrm>
            <a:off x="1712686" y="6510747"/>
            <a:ext cx="104793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2149311" y="39875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71081CC3-6A62-41E1-9EF2-CB7CA738F98E}"/>
              </a:ext>
            </a:extLst>
          </p:cNvPr>
          <p:cNvSpPr txBox="1"/>
          <p:nvPr/>
        </p:nvSpPr>
        <p:spPr>
          <a:xfrm>
            <a:off x="3234036" y="347252"/>
            <a:ext cx="61622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sz="2800" dirty="0"/>
              <a:t>Impact du versionnage des modèles</a:t>
            </a:r>
          </a:p>
        </p:txBody>
      </p:sp>
    </p:spTree>
    <p:extLst>
      <p:ext uri="{BB962C8B-B14F-4D97-AF65-F5344CB8AC3E}">
        <p14:creationId xmlns:p14="http://schemas.microsoft.com/office/powerpoint/2010/main" val="2023671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mond 1"/>
          <p:cNvSpPr/>
          <p:nvPr/>
        </p:nvSpPr>
        <p:spPr>
          <a:xfrm>
            <a:off x="5876833" y="-219167"/>
            <a:ext cx="438334" cy="438334"/>
          </a:xfrm>
          <a:prstGeom prst="diamond">
            <a:avLst/>
          </a:prstGeom>
          <a:solidFill>
            <a:srgbClr val="755D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iamond 2"/>
          <p:cNvSpPr/>
          <p:nvPr/>
        </p:nvSpPr>
        <p:spPr>
          <a:xfrm>
            <a:off x="6429099" y="-219167"/>
            <a:ext cx="438334" cy="438334"/>
          </a:xfrm>
          <a:prstGeom prst="diamond">
            <a:avLst/>
          </a:prstGeom>
          <a:solidFill>
            <a:srgbClr val="413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amond 3"/>
          <p:cNvSpPr/>
          <p:nvPr/>
        </p:nvSpPr>
        <p:spPr>
          <a:xfrm>
            <a:off x="5324567" y="-219167"/>
            <a:ext cx="438334" cy="438334"/>
          </a:xfrm>
          <a:prstGeom prst="diamond">
            <a:avLst/>
          </a:prstGeom>
          <a:solidFill>
            <a:srgbClr val="C5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375195" y="6353846"/>
            <a:ext cx="1104532" cy="313802"/>
            <a:chOff x="5324567" y="6072413"/>
            <a:chExt cx="1542866" cy="438334"/>
          </a:xfrm>
        </p:grpSpPr>
        <p:sp>
          <p:nvSpPr>
            <p:cNvPr id="6" name="Diamond 5"/>
            <p:cNvSpPr/>
            <p:nvPr/>
          </p:nvSpPr>
          <p:spPr>
            <a:xfrm>
              <a:off x="5876833" y="6072413"/>
              <a:ext cx="438334" cy="438334"/>
            </a:xfrm>
            <a:prstGeom prst="diamond">
              <a:avLst/>
            </a:prstGeom>
            <a:solidFill>
              <a:srgbClr val="755D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iamond 6"/>
            <p:cNvSpPr/>
            <p:nvPr/>
          </p:nvSpPr>
          <p:spPr>
            <a:xfrm>
              <a:off x="6429099" y="6072413"/>
              <a:ext cx="438334" cy="438334"/>
            </a:xfrm>
            <a:prstGeom prst="diamond">
              <a:avLst/>
            </a:prstGeom>
            <a:solidFill>
              <a:srgbClr val="413D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Diamond 7"/>
            <p:cNvSpPr/>
            <p:nvPr/>
          </p:nvSpPr>
          <p:spPr>
            <a:xfrm>
              <a:off x="5324567" y="6072413"/>
              <a:ext cx="438334" cy="438334"/>
            </a:xfrm>
            <a:prstGeom prst="diamond">
              <a:avLst/>
            </a:prstGeom>
            <a:solidFill>
              <a:srgbClr val="C5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1" name="Straight Connector 10"/>
          <p:cNvCxnSpPr/>
          <p:nvPr/>
        </p:nvCxnSpPr>
        <p:spPr>
          <a:xfrm>
            <a:off x="1712686" y="6510747"/>
            <a:ext cx="104793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2149311" y="39875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05996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mond 1"/>
          <p:cNvSpPr/>
          <p:nvPr/>
        </p:nvSpPr>
        <p:spPr>
          <a:xfrm>
            <a:off x="5876833" y="-219167"/>
            <a:ext cx="438334" cy="438334"/>
          </a:xfrm>
          <a:prstGeom prst="diamond">
            <a:avLst/>
          </a:prstGeom>
          <a:solidFill>
            <a:srgbClr val="755D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iamond 2"/>
          <p:cNvSpPr/>
          <p:nvPr/>
        </p:nvSpPr>
        <p:spPr>
          <a:xfrm>
            <a:off x="6429099" y="-219167"/>
            <a:ext cx="438334" cy="438334"/>
          </a:xfrm>
          <a:prstGeom prst="diamond">
            <a:avLst/>
          </a:prstGeom>
          <a:solidFill>
            <a:srgbClr val="413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amond 3"/>
          <p:cNvSpPr/>
          <p:nvPr/>
        </p:nvSpPr>
        <p:spPr>
          <a:xfrm>
            <a:off x="5324567" y="-219167"/>
            <a:ext cx="438334" cy="438334"/>
          </a:xfrm>
          <a:prstGeom prst="diamond">
            <a:avLst/>
          </a:prstGeom>
          <a:solidFill>
            <a:srgbClr val="C5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375195" y="6353846"/>
            <a:ext cx="1104532" cy="313802"/>
            <a:chOff x="5324567" y="6072413"/>
            <a:chExt cx="1542866" cy="438334"/>
          </a:xfrm>
        </p:grpSpPr>
        <p:sp>
          <p:nvSpPr>
            <p:cNvPr id="6" name="Diamond 5"/>
            <p:cNvSpPr/>
            <p:nvPr/>
          </p:nvSpPr>
          <p:spPr>
            <a:xfrm>
              <a:off x="5876833" y="6072413"/>
              <a:ext cx="438334" cy="438334"/>
            </a:xfrm>
            <a:prstGeom prst="diamond">
              <a:avLst/>
            </a:prstGeom>
            <a:solidFill>
              <a:srgbClr val="755D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iamond 6"/>
            <p:cNvSpPr/>
            <p:nvPr/>
          </p:nvSpPr>
          <p:spPr>
            <a:xfrm>
              <a:off x="6429099" y="6072413"/>
              <a:ext cx="438334" cy="438334"/>
            </a:xfrm>
            <a:prstGeom prst="diamond">
              <a:avLst/>
            </a:prstGeom>
            <a:solidFill>
              <a:srgbClr val="413D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Diamond 7"/>
            <p:cNvSpPr/>
            <p:nvPr/>
          </p:nvSpPr>
          <p:spPr>
            <a:xfrm>
              <a:off x="5324567" y="6072413"/>
              <a:ext cx="438334" cy="438334"/>
            </a:xfrm>
            <a:prstGeom prst="diamond">
              <a:avLst/>
            </a:prstGeom>
            <a:solidFill>
              <a:srgbClr val="C5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1" name="Straight Connector 10"/>
          <p:cNvCxnSpPr/>
          <p:nvPr/>
        </p:nvCxnSpPr>
        <p:spPr>
          <a:xfrm>
            <a:off x="1712686" y="6510747"/>
            <a:ext cx="104793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6F4B6F85-27D2-4222-86FC-2A8E5EF431A3}"/>
              </a:ext>
            </a:extLst>
          </p:cNvPr>
          <p:cNvSpPr txBox="1"/>
          <p:nvPr/>
        </p:nvSpPr>
        <p:spPr>
          <a:xfrm>
            <a:off x="1322826" y="882147"/>
            <a:ext cx="4541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Extrait de la première page du </a:t>
            </a:r>
            <a:r>
              <a:rPr lang="fr-FR" i="1" dirty="0"/>
              <a:t>Thévenin </a:t>
            </a:r>
            <a:r>
              <a:rPr lang="fr-FR" dirty="0"/>
              <a:t>(1658)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6C056B1-B9B1-40DE-8839-049BB08EC0AA}"/>
              </a:ext>
            </a:extLst>
          </p:cNvPr>
          <p:cNvSpPr txBox="1"/>
          <p:nvPr/>
        </p:nvSpPr>
        <p:spPr>
          <a:xfrm>
            <a:off x="7397730" y="882148"/>
            <a:ext cx="436746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Formes de base du schéma</a:t>
            </a:r>
            <a:br>
              <a:rPr lang="fr-FR" dirty="0"/>
            </a:br>
            <a:r>
              <a:rPr lang="fr-FR" dirty="0"/>
              <a:t>Balise &lt;pb&gt;</a:t>
            </a:r>
          </a:p>
          <a:p>
            <a:pPr marL="285750" indent="-285750">
              <a:buFontTx/>
              <a:buChar char="-"/>
            </a:pPr>
            <a:r>
              <a:rPr lang="fr-FR" dirty="0"/>
              <a:t>Attribut &lt;n&gt; : numéro de page</a:t>
            </a:r>
          </a:p>
          <a:p>
            <a:pPr marL="285750" indent="-285750">
              <a:buFontTx/>
              <a:buChar char="-"/>
            </a:pPr>
            <a:r>
              <a:rPr lang="fr-FR" dirty="0"/>
              <a:t>Attribut &lt;facs&gt; : url pointant vers l’image de page dans Medica</a:t>
            </a:r>
          </a:p>
          <a:p>
            <a:r>
              <a:rPr lang="fr-FR" dirty="0"/>
              <a:t>Balise &lt;entry&gt;</a:t>
            </a:r>
          </a:p>
          <a:p>
            <a:pPr marL="285750" indent="-285750">
              <a:buFontTx/>
              <a:buChar char="-"/>
            </a:pPr>
            <a:r>
              <a:rPr lang="fr-FR" dirty="0"/>
              <a:t>Attribut &lt;</a:t>
            </a:r>
            <a:r>
              <a:rPr lang="fr-FR" dirty="0" err="1"/>
              <a:t>xml:id</a:t>
            </a:r>
            <a:r>
              <a:rPr lang="fr-FR" dirty="0"/>
              <a:t>&gt; : la vedette est placée en identifiant</a:t>
            </a:r>
          </a:p>
          <a:p>
            <a:r>
              <a:rPr lang="fr-FR" dirty="0"/>
              <a:t>Balise &lt;</a:t>
            </a:r>
            <a:r>
              <a:rPr lang="fr-FR" dirty="0" err="1"/>
              <a:t>form</a:t>
            </a:r>
            <a:r>
              <a:rPr lang="fr-FR" dirty="0"/>
              <a:t>&gt; : vedette</a:t>
            </a:r>
          </a:p>
          <a:p>
            <a:pPr marL="285750" indent="-285750">
              <a:buFontTx/>
              <a:buChar char="-"/>
            </a:pPr>
            <a:r>
              <a:rPr lang="fr-FR" dirty="0"/>
              <a:t>Associée à une balise &lt;</a:t>
            </a:r>
            <a:r>
              <a:rPr lang="fr-FR" dirty="0" err="1"/>
              <a:t>orth</a:t>
            </a:r>
            <a:r>
              <a:rPr lang="fr-FR" dirty="0"/>
              <a:t>&gt; : variantes orthographiques et synonymies</a:t>
            </a:r>
          </a:p>
          <a:p>
            <a:pPr marL="285750" indent="-285750">
              <a:buFontTx/>
              <a:buChar char="-"/>
            </a:pPr>
            <a:r>
              <a:rPr lang="fr-FR" dirty="0"/>
              <a:t>Attribut &lt;</a:t>
            </a:r>
            <a:r>
              <a:rPr lang="fr-FR" dirty="0" err="1"/>
              <a:t>xml:lang</a:t>
            </a:r>
            <a:r>
              <a:rPr lang="fr-FR" dirty="0"/>
              <a:t>&gt; : spécification de la langue sous la forme d’un code ISO 639-3</a:t>
            </a:r>
          </a:p>
          <a:p>
            <a:r>
              <a:rPr lang="fr-FR" dirty="0"/>
              <a:t>Balise &lt;</a:t>
            </a:r>
            <a:r>
              <a:rPr lang="fr-FR" dirty="0" err="1"/>
              <a:t>sense</a:t>
            </a:r>
            <a:r>
              <a:rPr lang="fr-FR" dirty="0"/>
              <a:t>&gt; : définitions</a:t>
            </a:r>
          </a:p>
          <a:p>
            <a:br>
              <a:rPr lang="fr-FR" dirty="0"/>
            </a:br>
            <a:r>
              <a:rPr lang="fr-FR" b="1" dirty="0"/>
              <a:t>Formes complémentaires</a:t>
            </a:r>
          </a:p>
          <a:p>
            <a:r>
              <a:rPr lang="fr-FR" dirty="0"/>
              <a:t>Balise &lt;</a:t>
            </a:r>
            <a:r>
              <a:rPr lang="fr-FR" dirty="0" err="1"/>
              <a:t>foreign</a:t>
            </a:r>
            <a:r>
              <a:rPr lang="fr-FR" dirty="0"/>
              <a:t>&gt; : traductions</a:t>
            </a:r>
            <a:br>
              <a:rPr lang="fr-FR" dirty="0"/>
            </a:br>
            <a:r>
              <a:rPr lang="fr-FR" dirty="0"/>
              <a:t>Balise &lt;</a:t>
            </a:r>
            <a:r>
              <a:rPr lang="fr-FR" dirty="0" err="1"/>
              <a:t>term</a:t>
            </a:r>
            <a:r>
              <a:rPr lang="fr-FR" dirty="0"/>
              <a:t>&gt; : locutions</a:t>
            </a:r>
          </a:p>
          <a:p>
            <a:r>
              <a:rPr lang="fr-FR" dirty="0"/>
              <a:t>Balise &lt;</a:t>
            </a:r>
            <a:r>
              <a:rPr lang="fr-FR" dirty="0" err="1"/>
              <a:t>ref</a:t>
            </a:r>
            <a:r>
              <a:rPr lang="fr-FR" dirty="0"/>
              <a:t>&gt; : renvois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33B93B39-E2D0-4CC2-A664-C22EBD4BEC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92" y="1718780"/>
            <a:ext cx="6704257" cy="4140000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0E62ACB9-A54E-4967-9E30-92513BAAF8A6}"/>
              </a:ext>
            </a:extLst>
          </p:cNvPr>
          <p:cNvSpPr txBox="1"/>
          <p:nvPr/>
        </p:nvSpPr>
        <p:spPr>
          <a:xfrm>
            <a:off x="4383348" y="191208"/>
            <a:ext cx="34253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sz="2800" dirty="0"/>
              <a:t>Balisage XML-TEI </a:t>
            </a:r>
          </a:p>
        </p:txBody>
      </p:sp>
    </p:spTree>
    <p:extLst>
      <p:ext uri="{BB962C8B-B14F-4D97-AF65-F5344CB8AC3E}">
        <p14:creationId xmlns:p14="http://schemas.microsoft.com/office/powerpoint/2010/main" val="3516812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mond 1"/>
          <p:cNvSpPr/>
          <p:nvPr/>
        </p:nvSpPr>
        <p:spPr>
          <a:xfrm>
            <a:off x="5876833" y="-219167"/>
            <a:ext cx="438334" cy="438334"/>
          </a:xfrm>
          <a:prstGeom prst="diamond">
            <a:avLst/>
          </a:prstGeom>
          <a:solidFill>
            <a:srgbClr val="755D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iamond 2"/>
          <p:cNvSpPr/>
          <p:nvPr/>
        </p:nvSpPr>
        <p:spPr>
          <a:xfrm>
            <a:off x="6429099" y="-219167"/>
            <a:ext cx="438334" cy="438334"/>
          </a:xfrm>
          <a:prstGeom prst="diamond">
            <a:avLst/>
          </a:prstGeom>
          <a:solidFill>
            <a:srgbClr val="413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amond 3"/>
          <p:cNvSpPr/>
          <p:nvPr/>
        </p:nvSpPr>
        <p:spPr>
          <a:xfrm>
            <a:off x="5324567" y="-219167"/>
            <a:ext cx="438334" cy="438334"/>
          </a:xfrm>
          <a:prstGeom prst="diamond">
            <a:avLst/>
          </a:prstGeom>
          <a:solidFill>
            <a:srgbClr val="C5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375195" y="6353846"/>
            <a:ext cx="1104532" cy="313802"/>
            <a:chOff x="5324567" y="6072413"/>
            <a:chExt cx="1542866" cy="438334"/>
          </a:xfrm>
        </p:grpSpPr>
        <p:sp>
          <p:nvSpPr>
            <p:cNvPr id="6" name="Diamond 5"/>
            <p:cNvSpPr/>
            <p:nvPr/>
          </p:nvSpPr>
          <p:spPr>
            <a:xfrm>
              <a:off x="5876833" y="6072413"/>
              <a:ext cx="438334" cy="438334"/>
            </a:xfrm>
            <a:prstGeom prst="diamond">
              <a:avLst/>
            </a:prstGeom>
            <a:solidFill>
              <a:srgbClr val="755D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iamond 6"/>
            <p:cNvSpPr/>
            <p:nvPr/>
          </p:nvSpPr>
          <p:spPr>
            <a:xfrm>
              <a:off x="6429099" y="6072413"/>
              <a:ext cx="438334" cy="438334"/>
            </a:xfrm>
            <a:prstGeom prst="diamond">
              <a:avLst/>
            </a:prstGeom>
            <a:solidFill>
              <a:srgbClr val="413D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Diamond 7"/>
            <p:cNvSpPr/>
            <p:nvPr/>
          </p:nvSpPr>
          <p:spPr>
            <a:xfrm>
              <a:off x="5324567" y="6072413"/>
              <a:ext cx="438334" cy="438334"/>
            </a:xfrm>
            <a:prstGeom prst="diamond">
              <a:avLst/>
            </a:prstGeom>
            <a:solidFill>
              <a:srgbClr val="C5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1" name="Straight Connector 10"/>
          <p:cNvCxnSpPr/>
          <p:nvPr/>
        </p:nvCxnSpPr>
        <p:spPr>
          <a:xfrm>
            <a:off x="1712686" y="6510747"/>
            <a:ext cx="104793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2149311" y="39875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44031DD-EFD8-4600-929E-972C069A3F1C}"/>
              </a:ext>
            </a:extLst>
          </p:cNvPr>
          <p:cNvSpPr txBox="1"/>
          <p:nvPr/>
        </p:nvSpPr>
        <p:spPr>
          <a:xfrm>
            <a:off x="4629044" y="270488"/>
            <a:ext cx="26953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sz="2800" dirty="0"/>
              <a:t>Convergences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2798638-B526-4DD2-B667-3B3CDF6B44B2}"/>
              </a:ext>
            </a:extLst>
          </p:cNvPr>
          <p:cNvSpPr txBox="1"/>
          <p:nvPr/>
        </p:nvSpPr>
        <p:spPr>
          <a:xfrm>
            <a:off x="295160" y="2196305"/>
            <a:ext cx="53885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 Possibilité d’entraîner soi-même les ligatures grecques</a:t>
            </a:r>
          </a:p>
          <a:p>
            <a:endParaRPr lang="fr-FR" dirty="0"/>
          </a:p>
          <a:p>
            <a:r>
              <a:rPr lang="fr-FR" dirty="0"/>
              <a:t>- Compromis entre une meilleure reconnaissance des caractères et de la typographie</a:t>
            </a:r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18933C5-1C78-4A62-945A-F63881E7BDA2}"/>
              </a:ext>
            </a:extLst>
          </p:cNvPr>
          <p:cNvCxnSpPr>
            <a:cxnSpLocks/>
          </p:cNvCxnSpPr>
          <p:nvPr/>
        </p:nvCxnSpPr>
        <p:spPr>
          <a:xfrm flipH="1">
            <a:off x="6096000" y="1390535"/>
            <a:ext cx="1" cy="3684104"/>
          </a:xfrm>
          <a:prstGeom prst="line">
            <a:avLst/>
          </a:prstGeom>
          <a:ln>
            <a:solidFill>
              <a:srgbClr val="413D4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ZoneTexte 15">
            <a:extLst>
              <a:ext uri="{FF2B5EF4-FFF2-40B4-BE49-F238E27FC236}">
                <a16:creationId xmlns:a16="http://schemas.microsoft.com/office/drawing/2014/main" id="{87A15352-768E-4720-B30D-8CE699FC8AF5}"/>
              </a:ext>
            </a:extLst>
          </p:cNvPr>
          <p:cNvSpPr txBox="1"/>
          <p:nvPr/>
        </p:nvSpPr>
        <p:spPr>
          <a:xfrm>
            <a:off x="1881807" y="867772"/>
            <a:ext cx="1908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ABBYY </a:t>
            </a:r>
            <a:r>
              <a:rPr lang="fr-FR" dirty="0" err="1"/>
              <a:t>Finereader</a:t>
            </a:r>
            <a:endParaRPr lang="fr-FR" dirty="0"/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29E41E98-B5AF-4A48-8BA3-71B1E1B5BA66}"/>
              </a:ext>
            </a:extLst>
          </p:cNvPr>
          <p:cNvSpPr txBox="1"/>
          <p:nvPr/>
        </p:nvSpPr>
        <p:spPr>
          <a:xfrm>
            <a:off x="8401882" y="867772"/>
            <a:ext cx="1908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Transkribus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C41963BB-EEC2-436A-A257-C0142DB7E2D7}"/>
              </a:ext>
            </a:extLst>
          </p:cNvPr>
          <p:cNvSpPr txBox="1"/>
          <p:nvPr/>
        </p:nvSpPr>
        <p:spPr>
          <a:xfrm>
            <a:off x="6315167" y="4172152"/>
            <a:ext cx="5106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 Dépendance au versionnage du modèle utilisé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C5348189-5066-4529-A230-B1EE25623965}"/>
              </a:ext>
            </a:extLst>
          </p:cNvPr>
          <p:cNvSpPr txBox="1"/>
          <p:nvPr/>
        </p:nvSpPr>
        <p:spPr>
          <a:xfrm>
            <a:off x="295160" y="4172169"/>
            <a:ext cx="58008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 Dépendance vis-à-vis des gabarits intégrés / gabarits utilisateurs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E9225A88-857B-4CD3-A469-D77F96777925}"/>
              </a:ext>
            </a:extLst>
          </p:cNvPr>
          <p:cNvSpPr txBox="1"/>
          <p:nvPr/>
        </p:nvSpPr>
        <p:spPr>
          <a:xfrm>
            <a:off x="6274898" y="1483782"/>
            <a:ext cx="5388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 Plateforme open-source, crédits de transcription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040C9BCA-B475-47C7-8199-1FDAA934409A}"/>
              </a:ext>
            </a:extLst>
          </p:cNvPr>
          <p:cNvSpPr txBox="1"/>
          <p:nvPr/>
        </p:nvSpPr>
        <p:spPr>
          <a:xfrm>
            <a:off x="295161" y="1483766"/>
            <a:ext cx="5388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 Logiciel propriétaire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B8D2B287-2EEE-4DCF-9B9E-20B341B3C8FF}"/>
              </a:ext>
            </a:extLst>
          </p:cNvPr>
          <p:cNvSpPr txBox="1"/>
          <p:nvPr/>
        </p:nvSpPr>
        <p:spPr>
          <a:xfrm>
            <a:off x="6274898" y="2150605"/>
            <a:ext cx="59317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 Utilisation de modèles préexistants.</a:t>
            </a:r>
          </a:p>
          <a:p>
            <a:r>
              <a:rPr lang="fr-FR" dirty="0"/>
              <a:t>- Possibilité d’entraîner ses propres modèles à condition de respecter la vérité de terrain (</a:t>
            </a:r>
            <a:r>
              <a:rPr lang="fr-FR" i="1" dirty="0"/>
              <a:t>Ground </a:t>
            </a:r>
            <a:r>
              <a:rPr lang="fr-FR" i="1" dirty="0" err="1"/>
              <a:t>truth</a:t>
            </a:r>
            <a:r>
              <a:rPr lang="fr-FR" dirty="0"/>
              <a:t>)</a:t>
            </a:r>
          </a:p>
          <a:p>
            <a:endParaRPr lang="fr-FR" dirty="0"/>
          </a:p>
          <a:p>
            <a:r>
              <a:rPr lang="fr-FR" dirty="0"/>
              <a:t>- Typographie non prise en charge dans les modèles. Possibilité d’ajouter des éléments de balisage à la main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7B429FDB-4308-4B40-B7D0-B54682BE032A}"/>
              </a:ext>
            </a:extLst>
          </p:cNvPr>
          <p:cNvSpPr txBox="1"/>
          <p:nvPr/>
        </p:nvSpPr>
        <p:spPr>
          <a:xfrm>
            <a:off x="4249764" y="5572273"/>
            <a:ext cx="5106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 Peu de documentation, beaucoup de bricolage</a:t>
            </a:r>
          </a:p>
        </p:txBody>
      </p:sp>
    </p:spTree>
    <p:extLst>
      <p:ext uri="{BB962C8B-B14F-4D97-AF65-F5344CB8AC3E}">
        <p14:creationId xmlns:p14="http://schemas.microsoft.com/office/powerpoint/2010/main" val="3879086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mond 1"/>
          <p:cNvSpPr/>
          <p:nvPr/>
        </p:nvSpPr>
        <p:spPr>
          <a:xfrm>
            <a:off x="5876833" y="-219167"/>
            <a:ext cx="438334" cy="438334"/>
          </a:xfrm>
          <a:prstGeom prst="diamond">
            <a:avLst/>
          </a:prstGeom>
          <a:solidFill>
            <a:srgbClr val="755D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iamond 2"/>
          <p:cNvSpPr/>
          <p:nvPr/>
        </p:nvSpPr>
        <p:spPr>
          <a:xfrm>
            <a:off x="6429099" y="-219167"/>
            <a:ext cx="438334" cy="438334"/>
          </a:xfrm>
          <a:prstGeom prst="diamond">
            <a:avLst/>
          </a:prstGeom>
          <a:solidFill>
            <a:srgbClr val="413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amond 3"/>
          <p:cNvSpPr/>
          <p:nvPr/>
        </p:nvSpPr>
        <p:spPr>
          <a:xfrm>
            <a:off x="5324567" y="-219167"/>
            <a:ext cx="438334" cy="438334"/>
          </a:xfrm>
          <a:prstGeom prst="diamond">
            <a:avLst/>
          </a:prstGeom>
          <a:solidFill>
            <a:srgbClr val="C5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375195" y="6353846"/>
            <a:ext cx="1104532" cy="313802"/>
            <a:chOff x="5324567" y="6072413"/>
            <a:chExt cx="1542866" cy="438334"/>
          </a:xfrm>
        </p:grpSpPr>
        <p:sp>
          <p:nvSpPr>
            <p:cNvPr id="6" name="Diamond 5"/>
            <p:cNvSpPr/>
            <p:nvPr/>
          </p:nvSpPr>
          <p:spPr>
            <a:xfrm>
              <a:off x="5876833" y="6072413"/>
              <a:ext cx="438334" cy="438334"/>
            </a:xfrm>
            <a:prstGeom prst="diamond">
              <a:avLst/>
            </a:prstGeom>
            <a:solidFill>
              <a:srgbClr val="755D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iamond 6"/>
            <p:cNvSpPr/>
            <p:nvPr/>
          </p:nvSpPr>
          <p:spPr>
            <a:xfrm>
              <a:off x="6429099" y="6072413"/>
              <a:ext cx="438334" cy="438334"/>
            </a:xfrm>
            <a:prstGeom prst="diamond">
              <a:avLst/>
            </a:prstGeom>
            <a:solidFill>
              <a:srgbClr val="413D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Diamond 7"/>
            <p:cNvSpPr/>
            <p:nvPr/>
          </p:nvSpPr>
          <p:spPr>
            <a:xfrm>
              <a:off x="5324567" y="6072413"/>
              <a:ext cx="438334" cy="438334"/>
            </a:xfrm>
            <a:prstGeom prst="diamond">
              <a:avLst/>
            </a:prstGeom>
            <a:solidFill>
              <a:srgbClr val="C5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1" name="Straight Connector 10"/>
          <p:cNvCxnSpPr/>
          <p:nvPr/>
        </p:nvCxnSpPr>
        <p:spPr>
          <a:xfrm>
            <a:off x="1712686" y="6510747"/>
            <a:ext cx="104793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7071752" y="5455610"/>
            <a:ext cx="4782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rgbClr val="755D4C"/>
                </a:solidFill>
                <a:hlinkClick r:id="rId2"/>
              </a:rPr>
              <a:t>ana.chambat@gmail.com</a:t>
            </a:r>
            <a:endParaRPr lang="fr-FR" dirty="0">
              <a:solidFill>
                <a:srgbClr val="755D4C"/>
              </a:solidFill>
            </a:endParaRPr>
          </a:p>
          <a:p>
            <a:pPr algn="r"/>
            <a:r>
              <a:rPr lang="fr-FR" dirty="0">
                <a:solidFill>
                  <a:srgbClr val="755D4C"/>
                </a:solidFill>
                <a:hlinkClick r:id="rId3"/>
              </a:rPr>
              <a:t>taaffe.cahal@orange.fr</a:t>
            </a:r>
            <a:r>
              <a:rPr lang="fr-FR" dirty="0">
                <a:solidFill>
                  <a:srgbClr val="755D4C"/>
                </a:solidFill>
              </a:rPr>
              <a:t> 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8DFFB1E-2105-45CB-AA44-EF118AD263C9}"/>
              </a:ext>
            </a:extLst>
          </p:cNvPr>
          <p:cNvSpPr txBox="1"/>
          <p:nvPr/>
        </p:nvSpPr>
        <p:spPr>
          <a:xfrm>
            <a:off x="469726" y="1651892"/>
            <a:ext cx="394569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 De nouvelles techniques, de nouvelles méthodes qui nécessitent une adaptation technique et intellectuelle.</a:t>
            </a:r>
          </a:p>
          <a:p>
            <a:r>
              <a:rPr lang="fr-FR" dirty="0"/>
              <a:t>- Chaque dictionnaire peut être interopérable avec l’ensemble et avec chacun des autres dictionnaires.</a:t>
            </a:r>
          </a:p>
          <a:p>
            <a:r>
              <a:rPr lang="fr-FR" dirty="0">
                <a:latin typeface="IFAO-Grec Unicode" panose="02020603050405020304" pitchFamily="18" charset="0"/>
                <a:ea typeface="IFAO-Grec Unicode" panose="02020603050405020304" pitchFamily="18" charset="0"/>
              </a:rPr>
              <a:t>- </a:t>
            </a:r>
            <a:r>
              <a:rPr lang="el-GR" dirty="0">
                <a:latin typeface="IFAO-Grec Unicode" panose="02020603050405020304" pitchFamily="18" charset="0"/>
                <a:ea typeface="IFAO-Grec Unicode" panose="02020603050405020304" pitchFamily="18" charset="0"/>
              </a:rPr>
              <a:t>ἐγκύκλιος παιδεία</a:t>
            </a:r>
            <a:endParaRPr lang="fr-FR" b="1" dirty="0">
              <a:latin typeface="IFAO-Grec Unicode" panose="02020603050405020304" pitchFamily="18" charset="0"/>
              <a:ea typeface="IFAO-Grec Unicode" panose="02020603050405020304" pitchFamily="18" charset="0"/>
            </a:endParaRPr>
          </a:p>
          <a:p>
            <a:r>
              <a:rPr lang="fr-FR" dirty="0">
                <a:latin typeface="IFAO-Grec Unicode" panose="02020603050405020304" pitchFamily="18" charset="0"/>
              </a:rPr>
              <a:t>- </a:t>
            </a:r>
            <a:r>
              <a:rPr lang="fr-FR" dirty="0"/>
              <a:t>Créer des systèmes de savoir.</a:t>
            </a:r>
          </a:p>
          <a:p>
            <a:pPr marL="285750" indent="-285750">
              <a:buFontTx/>
              <a:buChar char="-"/>
            </a:pPr>
            <a:endParaRPr lang="fr-FR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EC8BC8A0-0B8A-4C25-A580-839ED52F8CEC}"/>
              </a:ext>
            </a:extLst>
          </p:cNvPr>
          <p:cNvSpPr txBox="1"/>
          <p:nvPr/>
        </p:nvSpPr>
        <p:spPr>
          <a:xfrm>
            <a:off x="4748314" y="270488"/>
            <a:ext cx="26953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sz="2800" dirty="0"/>
              <a:t>Conclusion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2CA2CF-5565-54B3-0D56-D86EB69E86A7}"/>
              </a:ext>
            </a:extLst>
          </p:cNvPr>
          <p:cNvSpPr txBox="1"/>
          <p:nvPr/>
        </p:nvSpPr>
        <p:spPr>
          <a:xfrm>
            <a:off x="4941518" y="4471792"/>
            <a:ext cx="65323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Amédée Dechambre (</a:t>
            </a:r>
            <a:r>
              <a:rPr lang="fr-FR" dirty="0" err="1"/>
              <a:t>dir</a:t>
            </a:r>
            <a:r>
              <a:rPr lang="fr-FR" dirty="0"/>
              <a:t>.), </a:t>
            </a:r>
            <a:r>
              <a:rPr lang="fr-FR" i="1" dirty="0"/>
              <a:t>Dictionnaire encyclopédique des sciences médicales</a:t>
            </a:r>
            <a:r>
              <a:rPr lang="fr-FR" dirty="0"/>
              <a:t>, série 1, tome 34 , EMB - EPI, 1887, 412 [411-418].</a:t>
            </a:r>
            <a:endParaRPr lang="en-GB" dirty="0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D24BF920-1DDF-41A3-B80C-D2DE534F3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7253" y="1397519"/>
            <a:ext cx="6820852" cy="29055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mond 1"/>
          <p:cNvSpPr/>
          <p:nvPr/>
        </p:nvSpPr>
        <p:spPr>
          <a:xfrm>
            <a:off x="5876833" y="-219167"/>
            <a:ext cx="438334" cy="438334"/>
          </a:xfrm>
          <a:prstGeom prst="diamond">
            <a:avLst/>
          </a:prstGeom>
          <a:solidFill>
            <a:srgbClr val="755D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iamond 2"/>
          <p:cNvSpPr/>
          <p:nvPr/>
        </p:nvSpPr>
        <p:spPr>
          <a:xfrm>
            <a:off x="6429099" y="-219167"/>
            <a:ext cx="438334" cy="438334"/>
          </a:xfrm>
          <a:prstGeom prst="diamond">
            <a:avLst/>
          </a:prstGeom>
          <a:solidFill>
            <a:srgbClr val="413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amond 3"/>
          <p:cNvSpPr/>
          <p:nvPr/>
        </p:nvSpPr>
        <p:spPr>
          <a:xfrm>
            <a:off x="5324567" y="-219167"/>
            <a:ext cx="438334" cy="438334"/>
          </a:xfrm>
          <a:prstGeom prst="diamond">
            <a:avLst/>
          </a:prstGeom>
          <a:solidFill>
            <a:srgbClr val="C5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375195" y="6353846"/>
            <a:ext cx="1104532" cy="313802"/>
            <a:chOff x="5324567" y="6072413"/>
            <a:chExt cx="1542866" cy="438334"/>
          </a:xfrm>
        </p:grpSpPr>
        <p:sp>
          <p:nvSpPr>
            <p:cNvPr id="6" name="Diamond 5"/>
            <p:cNvSpPr/>
            <p:nvPr/>
          </p:nvSpPr>
          <p:spPr>
            <a:xfrm>
              <a:off x="5876833" y="6072413"/>
              <a:ext cx="438334" cy="438334"/>
            </a:xfrm>
            <a:prstGeom prst="diamond">
              <a:avLst/>
            </a:prstGeom>
            <a:solidFill>
              <a:srgbClr val="755D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iamond 6"/>
            <p:cNvSpPr/>
            <p:nvPr/>
          </p:nvSpPr>
          <p:spPr>
            <a:xfrm>
              <a:off x="6429099" y="6072413"/>
              <a:ext cx="438334" cy="438334"/>
            </a:xfrm>
            <a:prstGeom prst="diamond">
              <a:avLst/>
            </a:prstGeom>
            <a:solidFill>
              <a:srgbClr val="413D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Diamond 7"/>
            <p:cNvSpPr/>
            <p:nvPr/>
          </p:nvSpPr>
          <p:spPr>
            <a:xfrm>
              <a:off x="5324567" y="6072413"/>
              <a:ext cx="438334" cy="438334"/>
            </a:xfrm>
            <a:prstGeom prst="diamond">
              <a:avLst/>
            </a:prstGeom>
            <a:solidFill>
              <a:srgbClr val="C5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1" name="Straight Connector 10"/>
          <p:cNvCxnSpPr/>
          <p:nvPr/>
        </p:nvCxnSpPr>
        <p:spPr>
          <a:xfrm>
            <a:off x="1712686" y="6510747"/>
            <a:ext cx="104793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2149311" y="39875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856343" y="761233"/>
            <a:ext cx="1047931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rgbClr val="755D4C"/>
                </a:solidFill>
              </a:rPr>
              <a:t>1 – Structure et organisation des dictionnaires de médecine</a:t>
            </a:r>
          </a:p>
          <a:p>
            <a:pPr marL="971550" lvl="1" indent="-514350">
              <a:buAutoNum type="alphaLcParenR"/>
            </a:pPr>
            <a:r>
              <a:rPr lang="fr-FR" sz="2400" dirty="0"/>
              <a:t>Contexte de production et d’édition</a:t>
            </a:r>
          </a:p>
          <a:p>
            <a:pPr marL="971550" lvl="1" indent="-514350">
              <a:buFontTx/>
              <a:buAutoNum type="alphaLcParenR"/>
            </a:pPr>
            <a:r>
              <a:rPr lang="fr-FR" sz="2400" dirty="0"/>
              <a:t>Les liens établis par les dictionnaires(du mots a la catégorisation) </a:t>
            </a:r>
          </a:p>
          <a:p>
            <a:pPr marL="971550" lvl="1" indent="-514350">
              <a:buAutoNum type="alphaLcParenR"/>
            </a:pPr>
            <a:r>
              <a:rPr lang="fr-FR" sz="2400" dirty="0"/>
              <a:t>Problèmes rencontrés(Les problème de l’ancienneté au présent)</a:t>
            </a:r>
            <a:br>
              <a:rPr lang="fr-FR" sz="2400" dirty="0"/>
            </a:br>
            <a:endParaRPr lang="fr-FR" sz="2400" dirty="0"/>
          </a:p>
          <a:p>
            <a:r>
              <a:rPr lang="fr-FR" sz="2400" b="1" dirty="0"/>
              <a:t>2 – Préparation et adaptation de l’OCR</a:t>
            </a:r>
          </a:p>
          <a:p>
            <a:pPr marL="971550" lvl="1" indent="-514350">
              <a:buAutoNum type="alphaLcParenR"/>
            </a:pPr>
            <a:r>
              <a:rPr lang="fr-FR" sz="2400" dirty="0"/>
              <a:t>Qu'est-ce qu'un réseau de neurones ?</a:t>
            </a:r>
          </a:p>
          <a:p>
            <a:pPr marL="971550" lvl="1" indent="-514350">
              <a:buAutoNum type="alphaLcParenR"/>
            </a:pPr>
            <a:r>
              <a:rPr lang="fr-FR" sz="2400" dirty="0"/>
              <a:t>Approche industrielle : adapter un outil par l'apprentissage de gabarits OCR</a:t>
            </a:r>
          </a:p>
          <a:p>
            <a:pPr marL="971550" lvl="1" indent="-514350">
              <a:buAutoNum type="alphaLcParenR"/>
            </a:pPr>
            <a:r>
              <a:rPr lang="fr-FR" sz="2400" dirty="0"/>
              <a:t>Approche spécialisée : retour d'expérience de Transkribus</a:t>
            </a:r>
            <a:br>
              <a:rPr lang="fr-FR" sz="2400" dirty="0"/>
            </a:br>
            <a:endParaRPr lang="fr-FR" sz="2400" dirty="0"/>
          </a:p>
          <a:p>
            <a:r>
              <a:rPr lang="fr-FR" sz="2400" b="1" dirty="0"/>
              <a:t>3 – Résultats et retour critique</a:t>
            </a:r>
          </a:p>
          <a:p>
            <a:pPr marL="971550" lvl="1" indent="-514350">
              <a:buAutoNum type="alphaLcParenR"/>
            </a:pPr>
            <a:r>
              <a:rPr lang="fr-FR" sz="2400" dirty="0"/>
              <a:t>Du document au balisage XML-TEI(La TEI une structure de dictionnaire numérique)</a:t>
            </a:r>
          </a:p>
          <a:p>
            <a:pPr marL="971550" lvl="1" indent="-514350">
              <a:buFontTx/>
              <a:buAutoNum type="alphaLcParenR"/>
            </a:pPr>
            <a:r>
              <a:rPr lang="fr-FR" sz="2400" dirty="0"/>
              <a:t>Convergences des approches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mond 1"/>
          <p:cNvSpPr/>
          <p:nvPr/>
        </p:nvSpPr>
        <p:spPr>
          <a:xfrm>
            <a:off x="5876833" y="-219167"/>
            <a:ext cx="438334" cy="438334"/>
          </a:xfrm>
          <a:prstGeom prst="diamond">
            <a:avLst/>
          </a:prstGeom>
          <a:solidFill>
            <a:srgbClr val="755D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iamond 2"/>
          <p:cNvSpPr/>
          <p:nvPr/>
        </p:nvSpPr>
        <p:spPr>
          <a:xfrm>
            <a:off x="6429099" y="-219167"/>
            <a:ext cx="438334" cy="438334"/>
          </a:xfrm>
          <a:prstGeom prst="diamond">
            <a:avLst/>
          </a:prstGeom>
          <a:solidFill>
            <a:srgbClr val="413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amond 3"/>
          <p:cNvSpPr/>
          <p:nvPr/>
        </p:nvSpPr>
        <p:spPr>
          <a:xfrm>
            <a:off x="5324567" y="-219167"/>
            <a:ext cx="438334" cy="438334"/>
          </a:xfrm>
          <a:prstGeom prst="diamond">
            <a:avLst/>
          </a:prstGeom>
          <a:solidFill>
            <a:srgbClr val="C5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375195" y="6353846"/>
            <a:ext cx="1104532" cy="313802"/>
            <a:chOff x="5324567" y="6072413"/>
            <a:chExt cx="1542866" cy="438334"/>
          </a:xfrm>
        </p:grpSpPr>
        <p:sp>
          <p:nvSpPr>
            <p:cNvPr id="6" name="Diamond 5"/>
            <p:cNvSpPr/>
            <p:nvPr/>
          </p:nvSpPr>
          <p:spPr>
            <a:xfrm>
              <a:off x="5876833" y="6072413"/>
              <a:ext cx="438334" cy="438334"/>
            </a:xfrm>
            <a:prstGeom prst="diamond">
              <a:avLst/>
            </a:prstGeom>
            <a:solidFill>
              <a:srgbClr val="755D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iamond 6"/>
            <p:cNvSpPr/>
            <p:nvPr/>
          </p:nvSpPr>
          <p:spPr>
            <a:xfrm>
              <a:off x="6429099" y="6072413"/>
              <a:ext cx="438334" cy="438334"/>
            </a:xfrm>
            <a:prstGeom prst="diamond">
              <a:avLst/>
            </a:prstGeom>
            <a:solidFill>
              <a:srgbClr val="413D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Diamond 7"/>
            <p:cNvSpPr/>
            <p:nvPr/>
          </p:nvSpPr>
          <p:spPr>
            <a:xfrm>
              <a:off x="5324567" y="6072413"/>
              <a:ext cx="438334" cy="438334"/>
            </a:xfrm>
            <a:prstGeom prst="diamond">
              <a:avLst/>
            </a:prstGeom>
            <a:solidFill>
              <a:srgbClr val="C5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1" name="Straight Connector 10"/>
          <p:cNvCxnSpPr/>
          <p:nvPr/>
        </p:nvCxnSpPr>
        <p:spPr>
          <a:xfrm>
            <a:off x="1712686" y="6510747"/>
            <a:ext cx="104793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2149311" y="3987538"/>
            <a:ext cx="4279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E673A1C-A58D-4C2F-93B5-99431169956F}"/>
              </a:ext>
            </a:extLst>
          </p:cNvPr>
          <p:cNvSpPr txBox="1"/>
          <p:nvPr/>
        </p:nvSpPr>
        <p:spPr>
          <a:xfrm>
            <a:off x="2908476" y="420724"/>
            <a:ext cx="63750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Les dictionnaires de médecine en contexte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413F2D2-C484-23C2-D27C-16B7CD55B0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6" y="4113178"/>
            <a:ext cx="5949375" cy="137050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86ACA4D-DE15-8AE0-30D3-219A72C99D54}"/>
              </a:ext>
            </a:extLst>
          </p:cNvPr>
          <p:cNvSpPr txBox="1"/>
          <p:nvPr/>
        </p:nvSpPr>
        <p:spPr>
          <a:xfrm>
            <a:off x="6095998" y="5605633"/>
            <a:ext cx="56884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prstClr val="black"/>
                </a:solidFill>
                <a:latin typeface="Calibri" panose="020F0502020204030204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Bartolomeo Castelli, </a:t>
            </a:r>
            <a:r>
              <a:rPr lang="fr-FR" sz="1400" i="1" dirty="0" err="1">
                <a:solidFill>
                  <a:prstClr val="black"/>
                </a:solidFill>
                <a:latin typeface="Calibri" panose="020F0502020204030204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Lexicon</a:t>
            </a:r>
            <a:r>
              <a:rPr lang="fr-FR" sz="1400" i="1" dirty="0">
                <a:solidFill>
                  <a:prstClr val="black"/>
                </a:solidFill>
                <a:latin typeface="Calibri" panose="020F0502020204030204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fr-FR" sz="1400" i="1" dirty="0" err="1">
                <a:solidFill>
                  <a:prstClr val="black"/>
                </a:solidFill>
                <a:latin typeface="Calibri" panose="020F0502020204030204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medicum</a:t>
            </a:r>
            <a:r>
              <a:rPr lang="fr-FR" sz="1400" i="1" dirty="0">
                <a:solidFill>
                  <a:prstClr val="black"/>
                </a:solidFill>
                <a:latin typeface="Calibri" panose="020F0502020204030204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fr-FR" sz="1400" i="1" dirty="0" err="1">
                <a:solidFill>
                  <a:prstClr val="black"/>
                </a:solidFill>
                <a:latin typeface="Calibri" panose="020F0502020204030204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graeco-latinum</a:t>
            </a:r>
            <a:r>
              <a:rPr lang="fr-FR" sz="1400" dirty="0">
                <a:solidFill>
                  <a:prstClr val="black"/>
                </a:solidFill>
                <a:latin typeface="Calibri" panose="020F0502020204030204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, 1746 [1644], 243.</a:t>
            </a:r>
            <a:endParaRPr lang="fr-FR" sz="14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98227D4-7B0E-B26C-085A-62329A921E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8027" y="1305225"/>
            <a:ext cx="5955939" cy="179128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E375CBD-299F-3AC6-67D3-B570396CACD1}"/>
              </a:ext>
            </a:extLst>
          </p:cNvPr>
          <p:cNvSpPr txBox="1"/>
          <p:nvPr/>
        </p:nvSpPr>
        <p:spPr>
          <a:xfrm>
            <a:off x="3118027" y="3148369"/>
            <a:ext cx="41273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/>
              <a:t>Marcianus</a:t>
            </a:r>
            <a:r>
              <a:rPr lang="fr-FR" sz="1400" dirty="0"/>
              <a:t> 269, Venise, Xe siècle, fol. 237r.</a:t>
            </a:r>
            <a:endParaRPr lang="en-GB" sz="14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E1AF29B-F6A5-749C-612B-544AE1B8D9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3446" y="4526935"/>
            <a:ext cx="920576" cy="5182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B2D934F-8C9D-C4B1-3763-D013EE326A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627" y="4113178"/>
            <a:ext cx="4810282" cy="137050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9655981-D8FE-6409-A337-8A794F96E83D}"/>
              </a:ext>
            </a:extLst>
          </p:cNvPr>
          <p:cNvSpPr txBox="1"/>
          <p:nvPr/>
        </p:nvSpPr>
        <p:spPr>
          <a:xfrm>
            <a:off x="146627" y="5594291"/>
            <a:ext cx="46909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/>
              <a:t>Vaticanus</a:t>
            </a:r>
            <a:r>
              <a:rPr lang="en-GB" sz="1400" dirty="0"/>
              <a:t> </a:t>
            </a:r>
            <a:r>
              <a:rPr lang="en-GB" sz="1400" dirty="0" err="1"/>
              <a:t>Urbinas</a:t>
            </a:r>
            <a:r>
              <a:rPr lang="en-GB" sz="1400" dirty="0"/>
              <a:t> gr. 68, Vatican, </a:t>
            </a:r>
            <a:r>
              <a:rPr lang="en-GB" sz="1400" dirty="0" err="1"/>
              <a:t>XIVe</a:t>
            </a:r>
            <a:r>
              <a:rPr lang="en-GB" sz="1400" dirty="0"/>
              <a:t> siècle, fol. 210r.</a:t>
            </a:r>
          </a:p>
        </p:txBody>
      </p:sp>
    </p:spTree>
    <p:extLst>
      <p:ext uri="{BB962C8B-B14F-4D97-AF65-F5344CB8AC3E}">
        <p14:creationId xmlns:p14="http://schemas.microsoft.com/office/powerpoint/2010/main" val="248059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mond 1"/>
          <p:cNvSpPr/>
          <p:nvPr/>
        </p:nvSpPr>
        <p:spPr>
          <a:xfrm>
            <a:off x="5876833" y="-219167"/>
            <a:ext cx="438334" cy="438334"/>
          </a:xfrm>
          <a:prstGeom prst="diamond">
            <a:avLst/>
          </a:prstGeom>
          <a:solidFill>
            <a:srgbClr val="755D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iamond 2"/>
          <p:cNvSpPr/>
          <p:nvPr/>
        </p:nvSpPr>
        <p:spPr>
          <a:xfrm>
            <a:off x="6429099" y="-219167"/>
            <a:ext cx="438334" cy="438334"/>
          </a:xfrm>
          <a:prstGeom prst="diamond">
            <a:avLst/>
          </a:prstGeom>
          <a:solidFill>
            <a:srgbClr val="413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amond 3"/>
          <p:cNvSpPr/>
          <p:nvPr/>
        </p:nvSpPr>
        <p:spPr>
          <a:xfrm>
            <a:off x="5324567" y="-219167"/>
            <a:ext cx="438334" cy="438334"/>
          </a:xfrm>
          <a:prstGeom prst="diamond">
            <a:avLst/>
          </a:prstGeom>
          <a:solidFill>
            <a:srgbClr val="C5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375195" y="6353846"/>
            <a:ext cx="1104532" cy="313802"/>
            <a:chOff x="5324567" y="6072413"/>
            <a:chExt cx="1542866" cy="438334"/>
          </a:xfrm>
        </p:grpSpPr>
        <p:sp>
          <p:nvSpPr>
            <p:cNvPr id="6" name="Diamond 5"/>
            <p:cNvSpPr/>
            <p:nvPr/>
          </p:nvSpPr>
          <p:spPr>
            <a:xfrm>
              <a:off x="5876833" y="6072413"/>
              <a:ext cx="438334" cy="438334"/>
            </a:xfrm>
            <a:prstGeom prst="diamond">
              <a:avLst/>
            </a:prstGeom>
            <a:solidFill>
              <a:srgbClr val="755D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iamond 6"/>
            <p:cNvSpPr/>
            <p:nvPr/>
          </p:nvSpPr>
          <p:spPr>
            <a:xfrm>
              <a:off x="6429099" y="6072413"/>
              <a:ext cx="438334" cy="438334"/>
            </a:xfrm>
            <a:prstGeom prst="diamond">
              <a:avLst/>
            </a:prstGeom>
            <a:solidFill>
              <a:srgbClr val="413D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Diamond 7"/>
            <p:cNvSpPr/>
            <p:nvPr/>
          </p:nvSpPr>
          <p:spPr>
            <a:xfrm>
              <a:off x="5324567" y="6072413"/>
              <a:ext cx="438334" cy="438334"/>
            </a:xfrm>
            <a:prstGeom prst="diamond">
              <a:avLst/>
            </a:prstGeom>
            <a:solidFill>
              <a:srgbClr val="C5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1" name="Straight Connector 10"/>
          <p:cNvCxnSpPr/>
          <p:nvPr/>
        </p:nvCxnSpPr>
        <p:spPr>
          <a:xfrm>
            <a:off x="1712686" y="6510747"/>
            <a:ext cx="104793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3019D146-8265-4000-9455-3F9BD40FF00E}"/>
              </a:ext>
            </a:extLst>
          </p:cNvPr>
          <p:cNvSpPr txBox="1"/>
          <p:nvPr/>
        </p:nvSpPr>
        <p:spPr>
          <a:xfrm>
            <a:off x="400355" y="3276815"/>
            <a:ext cx="55694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>
                <a:solidFill>
                  <a:prstClr val="black"/>
                </a:solidFill>
                <a:latin typeface="Calibri" panose="020F0502020204030204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Bartolomeo Castelli, </a:t>
            </a:r>
            <a:r>
              <a:rPr lang="fr-FR" i="1" dirty="0" err="1">
                <a:solidFill>
                  <a:prstClr val="black"/>
                </a:solidFill>
                <a:latin typeface="Calibri" panose="020F0502020204030204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Lexicon</a:t>
            </a:r>
            <a:r>
              <a:rPr lang="fr-FR" i="1" dirty="0">
                <a:solidFill>
                  <a:prstClr val="black"/>
                </a:solidFill>
                <a:latin typeface="Calibri" panose="020F0502020204030204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fr-FR" i="1" dirty="0" err="1">
                <a:solidFill>
                  <a:prstClr val="black"/>
                </a:solidFill>
                <a:latin typeface="Calibri" panose="020F0502020204030204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medicum</a:t>
            </a:r>
            <a:r>
              <a:rPr lang="fr-FR" i="1" dirty="0">
                <a:solidFill>
                  <a:prstClr val="black"/>
                </a:solidFill>
                <a:latin typeface="Calibri" panose="020F0502020204030204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fr-FR" i="1" dirty="0" err="1">
                <a:solidFill>
                  <a:prstClr val="black"/>
                </a:solidFill>
                <a:latin typeface="Calibri" panose="020F0502020204030204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graeco-latinum</a:t>
            </a:r>
            <a:r>
              <a:rPr lang="fr-FR" dirty="0">
                <a:solidFill>
                  <a:prstClr val="black"/>
                </a:solidFill>
                <a:latin typeface="Calibri" panose="020F0502020204030204" pitchFamily="34" charset="0"/>
                <a:ea typeface="Cambria" panose="02040503050406030204" pitchFamily="18" charset="0"/>
                <a:cs typeface="Times New Roman" panose="02020603050405020304" pitchFamily="18" charset="0"/>
              </a:rPr>
              <a:t>, 1746 [1644], 538 et 744.</a:t>
            </a:r>
            <a:endParaRPr lang="fr-FR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3E35E8F6-6326-4BAB-9DB9-62DDB25D0C02}"/>
              </a:ext>
            </a:extLst>
          </p:cNvPr>
          <p:cNvSpPr txBox="1"/>
          <p:nvPr/>
        </p:nvSpPr>
        <p:spPr>
          <a:xfrm>
            <a:off x="381000" y="841438"/>
            <a:ext cx="49435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Jean De </a:t>
            </a:r>
            <a:r>
              <a:rPr lang="fr-FR" dirty="0" err="1"/>
              <a:t>Gorris</a:t>
            </a:r>
            <a:r>
              <a:rPr lang="fr-FR" dirty="0"/>
              <a:t>, </a:t>
            </a:r>
            <a:r>
              <a:rPr lang="fr-FR" i="1" dirty="0" err="1"/>
              <a:t>Definitionum</a:t>
            </a:r>
            <a:r>
              <a:rPr lang="fr-FR" i="1" dirty="0"/>
              <a:t> </a:t>
            </a:r>
            <a:r>
              <a:rPr lang="fr-FR" i="1" dirty="0" err="1"/>
              <a:t>medicarum</a:t>
            </a:r>
            <a:r>
              <a:rPr lang="fr-FR" i="1" dirty="0"/>
              <a:t> </a:t>
            </a:r>
            <a:r>
              <a:rPr lang="fr-FR" i="1" dirty="0" err="1"/>
              <a:t>libri</a:t>
            </a:r>
            <a:r>
              <a:rPr lang="fr-FR" i="1" dirty="0"/>
              <a:t> XXIIII, </a:t>
            </a:r>
            <a:r>
              <a:rPr lang="fr-FR" dirty="0"/>
              <a:t>1622 [1601], 443 [443-444].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77D85869-7A2C-437E-9A5E-6FE2DF331198}"/>
              </a:ext>
            </a:extLst>
          </p:cNvPr>
          <p:cNvSpPr txBox="1"/>
          <p:nvPr/>
        </p:nvSpPr>
        <p:spPr>
          <a:xfrm>
            <a:off x="5430180" y="803076"/>
            <a:ext cx="63664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>
                <a:cs typeface="Helvetica" panose="020B0604020202020204" pitchFamily="34" charset="0"/>
              </a:rPr>
              <a:t>Robert James</a:t>
            </a:r>
            <a:r>
              <a:rPr lang="nl-NL" sz="1800" dirty="0">
                <a:cs typeface="Helvetica" panose="020B0604020202020204" pitchFamily="34" charset="0"/>
              </a:rPr>
              <a:t>, </a:t>
            </a:r>
            <a:r>
              <a:rPr lang="nl-NL" sz="1800" i="1" dirty="0" err="1">
                <a:cs typeface="Helvetica" panose="020B0604020202020204" pitchFamily="34" charset="0"/>
              </a:rPr>
              <a:t>Dictionnaire</a:t>
            </a:r>
            <a:r>
              <a:rPr lang="nl-NL" sz="1800" i="1" dirty="0">
                <a:cs typeface="Helvetica" panose="020B0604020202020204" pitchFamily="34" charset="0"/>
              </a:rPr>
              <a:t> </a:t>
            </a:r>
            <a:r>
              <a:rPr lang="nl-NL" sz="1800" i="1" dirty="0" err="1">
                <a:cs typeface="Helvetica" panose="020B0604020202020204" pitchFamily="34" charset="0"/>
              </a:rPr>
              <a:t>universel</a:t>
            </a:r>
            <a:r>
              <a:rPr lang="nl-NL" sz="1800" i="1" dirty="0">
                <a:cs typeface="Helvetica" panose="020B0604020202020204" pitchFamily="34" charset="0"/>
              </a:rPr>
              <a:t> de médecine</a:t>
            </a:r>
            <a:r>
              <a:rPr lang="nl-NL" sz="1800" dirty="0">
                <a:cs typeface="Helvetica" panose="020B0604020202020204" pitchFamily="34" charset="0"/>
              </a:rPr>
              <a:t>, </a:t>
            </a:r>
            <a:r>
              <a:rPr lang="nl-NL" sz="1800" dirty="0" err="1">
                <a:cs typeface="Helvetica" panose="020B0604020202020204" pitchFamily="34" charset="0"/>
              </a:rPr>
              <a:t>traduit</a:t>
            </a:r>
            <a:r>
              <a:rPr lang="nl-NL" sz="1800" dirty="0">
                <a:cs typeface="Helvetica" panose="020B0604020202020204" pitchFamily="34" charset="0"/>
              </a:rPr>
              <a:t> de </a:t>
            </a:r>
            <a:r>
              <a:rPr lang="nl-NL" sz="1800" dirty="0" err="1">
                <a:cs typeface="Helvetica" panose="020B0604020202020204" pitchFamily="34" charset="0"/>
              </a:rPr>
              <a:t>l’anglais</a:t>
            </a:r>
            <a:r>
              <a:rPr lang="nl-NL" sz="1800" dirty="0">
                <a:cs typeface="Helvetica" panose="020B0604020202020204" pitchFamily="34" charset="0"/>
              </a:rPr>
              <a:t> par </a:t>
            </a:r>
            <a:r>
              <a:rPr lang="nl-NL" sz="1800" dirty="0" err="1">
                <a:cs typeface="Helvetica" panose="020B0604020202020204" pitchFamily="34" charset="0"/>
              </a:rPr>
              <a:t>Diderot</a:t>
            </a:r>
            <a:r>
              <a:rPr lang="nl-NL" sz="1800" dirty="0">
                <a:cs typeface="Helvetica" panose="020B0604020202020204" pitchFamily="34" charset="0"/>
              </a:rPr>
              <a:t>, </a:t>
            </a:r>
            <a:r>
              <a:rPr lang="nl-NL" sz="1800" dirty="0" err="1">
                <a:cs typeface="Helvetica" panose="020B0604020202020204" pitchFamily="34" charset="0"/>
              </a:rPr>
              <a:t>Eidous</a:t>
            </a:r>
            <a:r>
              <a:rPr lang="nl-NL" sz="1800" dirty="0">
                <a:cs typeface="Helvetica" panose="020B0604020202020204" pitchFamily="34" charset="0"/>
              </a:rPr>
              <a:t> et Toussaint, 1748, v.6, </a:t>
            </a:r>
            <a:r>
              <a:rPr lang="nl-NL" dirty="0">
                <a:cs typeface="Helvetica" panose="020B0604020202020204" pitchFamily="34" charset="0"/>
              </a:rPr>
              <a:t>657 [657-684].</a:t>
            </a:r>
            <a:endParaRPr lang="fr-FR" dirty="0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D47FF496-4DEE-46D5-BE90-C08E9C353D4C}"/>
              </a:ext>
            </a:extLst>
          </p:cNvPr>
          <p:cNvSpPr txBox="1"/>
          <p:nvPr/>
        </p:nvSpPr>
        <p:spPr>
          <a:xfrm>
            <a:off x="3544738" y="153651"/>
            <a:ext cx="51025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sz="2800" dirty="0"/>
              <a:t>Exemple de l’article « </a:t>
            </a:r>
            <a:r>
              <a:rPr lang="el-GR" sz="2800" b="1" dirty="0"/>
              <a:t>Οἷνος</a:t>
            </a:r>
            <a:r>
              <a:rPr lang="fr-FR" sz="2800" dirty="0"/>
              <a:t> »  </a:t>
            </a: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7B9564AD-8C9F-4A1D-A502-35BBDC935A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2780" y="5877241"/>
            <a:ext cx="3467400" cy="274344"/>
          </a:xfrm>
          <a:prstGeom prst="rect">
            <a:avLst/>
          </a:prstGeom>
        </p:spPr>
      </p:pic>
      <p:pic>
        <p:nvPicPr>
          <p:cNvPr id="34" name="Image 33">
            <a:extLst>
              <a:ext uri="{FF2B5EF4-FFF2-40B4-BE49-F238E27FC236}">
                <a16:creationId xmlns:a16="http://schemas.microsoft.com/office/drawing/2014/main" id="{3A440B38-65D2-4B8B-B8A7-F0856A4BDC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355" y="4006015"/>
            <a:ext cx="5291731" cy="1693932"/>
          </a:xfrm>
          <a:prstGeom prst="rect">
            <a:avLst/>
          </a:prstGeom>
        </p:spPr>
      </p:pic>
      <p:pic>
        <p:nvPicPr>
          <p:cNvPr id="38" name="Image 37">
            <a:extLst>
              <a:ext uri="{FF2B5EF4-FFF2-40B4-BE49-F238E27FC236}">
                <a16:creationId xmlns:a16="http://schemas.microsoft.com/office/drawing/2014/main" id="{2CCAE3D5-41E6-476B-B863-D3ECADC538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355" y="1567516"/>
            <a:ext cx="4924212" cy="1645957"/>
          </a:xfrm>
          <a:prstGeom prst="rect">
            <a:avLst/>
          </a:prstGeom>
        </p:spPr>
      </p:pic>
      <p:pic>
        <p:nvPicPr>
          <p:cNvPr id="54" name="Image 53">
            <a:extLst>
              <a:ext uri="{FF2B5EF4-FFF2-40B4-BE49-F238E27FC236}">
                <a16:creationId xmlns:a16="http://schemas.microsoft.com/office/drawing/2014/main" id="{5901025B-8FF9-4ACB-B831-8D908E8B74B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3" t="5113" r="1393"/>
          <a:stretch/>
        </p:blipFill>
        <p:spPr>
          <a:xfrm>
            <a:off x="5692086" y="1581168"/>
            <a:ext cx="6012945" cy="1995759"/>
          </a:xfrm>
          <a:prstGeom prst="rect">
            <a:avLst/>
          </a:prstGeom>
        </p:spPr>
      </p:pic>
      <p:pic>
        <p:nvPicPr>
          <p:cNvPr id="58" name="Image 57">
            <a:extLst>
              <a:ext uri="{FF2B5EF4-FFF2-40B4-BE49-F238E27FC236}">
                <a16:creationId xmlns:a16="http://schemas.microsoft.com/office/drawing/2014/main" id="{C462E626-9B59-4F81-9D46-1D371F0CE08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9099" y="3708688"/>
            <a:ext cx="4710909" cy="2602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956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mond 1"/>
          <p:cNvSpPr/>
          <p:nvPr/>
        </p:nvSpPr>
        <p:spPr>
          <a:xfrm>
            <a:off x="5876833" y="-219167"/>
            <a:ext cx="438334" cy="438334"/>
          </a:xfrm>
          <a:prstGeom prst="diamond">
            <a:avLst/>
          </a:prstGeom>
          <a:solidFill>
            <a:srgbClr val="755D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iamond 2"/>
          <p:cNvSpPr/>
          <p:nvPr/>
        </p:nvSpPr>
        <p:spPr>
          <a:xfrm>
            <a:off x="6429099" y="-219167"/>
            <a:ext cx="438334" cy="438334"/>
          </a:xfrm>
          <a:prstGeom prst="diamond">
            <a:avLst/>
          </a:prstGeom>
          <a:solidFill>
            <a:srgbClr val="413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amond 3"/>
          <p:cNvSpPr/>
          <p:nvPr/>
        </p:nvSpPr>
        <p:spPr>
          <a:xfrm>
            <a:off x="5324567" y="-219167"/>
            <a:ext cx="438334" cy="438334"/>
          </a:xfrm>
          <a:prstGeom prst="diamond">
            <a:avLst/>
          </a:prstGeom>
          <a:solidFill>
            <a:srgbClr val="C5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375195" y="6353846"/>
            <a:ext cx="1104532" cy="313802"/>
            <a:chOff x="5324567" y="6072413"/>
            <a:chExt cx="1542866" cy="438334"/>
          </a:xfrm>
        </p:grpSpPr>
        <p:sp>
          <p:nvSpPr>
            <p:cNvPr id="6" name="Diamond 5"/>
            <p:cNvSpPr/>
            <p:nvPr/>
          </p:nvSpPr>
          <p:spPr>
            <a:xfrm>
              <a:off x="5876833" y="6072413"/>
              <a:ext cx="438334" cy="438334"/>
            </a:xfrm>
            <a:prstGeom prst="diamond">
              <a:avLst/>
            </a:prstGeom>
            <a:solidFill>
              <a:srgbClr val="755D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iamond 6"/>
            <p:cNvSpPr/>
            <p:nvPr/>
          </p:nvSpPr>
          <p:spPr>
            <a:xfrm>
              <a:off x="6429099" y="6072413"/>
              <a:ext cx="438334" cy="438334"/>
            </a:xfrm>
            <a:prstGeom prst="diamond">
              <a:avLst/>
            </a:prstGeom>
            <a:solidFill>
              <a:srgbClr val="413D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Diamond 7"/>
            <p:cNvSpPr/>
            <p:nvPr/>
          </p:nvSpPr>
          <p:spPr>
            <a:xfrm>
              <a:off x="5324567" y="6072413"/>
              <a:ext cx="438334" cy="438334"/>
            </a:xfrm>
            <a:prstGeom prst="diamond">
              <a:avLst/>
            </a:prstGeom>
            <a:solidFill>
              <a:srgbClr val="C5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1" name="Straight Connector 10"/>
          <p:cNvCxnSpPr/>
          <p:nvPr/>
        </p:nvCxnSpPr>
        <p:spPr>
          <a:xfrm>
            <a:off x="1712686" y="6510747"/>
            <a:ext cx="104793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2149311" y="39875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3" name="ZoneTexte 12"/>
          <p:cNvSpPr txBox="1"/>
          <p:nvPr/>
        </p:nvSpPr>
        <p:spPr>
          <a:xfrm>
            <a:off x="2359207" y="173679"/>
            <a:ext cx="74735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0" lang="fr-FR" sz="2800" b="0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uLnTx/>
                <a:uFillTx/>
                <a:latin typeface="Calibri" panose="020F0502020204030204"/>
                <a:ea typeface="+mn-ea"/>
                <a:cs typeface="+mn-cs"/>
              </a:rPr>
              <a:t>Donner à voir les liens établis par les dictionnaires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375195" y="899278"/>
            <a:ext cx="31176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755D4C"/>
                </a:solidFill>
              </a:rPr>
              <a:t>Variantes orthographiques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2300301" y="6085532"/>
            <a:ext cx="39172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755D4C"/>
                </a:solidFill>
              </a:rPr>
              <a:t>+ Autres (« Tristan, v. Iseut »)…</a:t>
            </a:r>
          </a:p>
        </p:txBody>
      </p:sp>
      <p:sp>
        <p:nvSpPr>
          <p:cNvPr id="25" name="ZoneTexte 24"/>
          <p:cNvSpPr txBox="1"/>
          <p:nvPr/>
        </p:nvSpPr>
        <p:spPr>
          <a:xfrm>
            <a:off x="375195" y="1780185"/>
            <a:ext cx="4941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755D4C"/>
                </a:solidFill>
              </a:rPr>
              <a:t>Synonymes (au sein d’une même langue)</a:t>
            </a:r>
            <a:endParaRPr lang="fr-FR" sz="2000" dirty="0">
              <a:solidFill>
                <a:srgbClr val="755D4C"/>
              </a:solidFill>
            </a:endParaRPr>
          </a:p>
        </p:txBody>
      </p:sp>
      <p:sp>
        <p:nvSpPr>
          <p:cNvPr id="27" name="ZoneTexte 26"/>
          <p:cNvSpPr txBox="1"/>
          <p:nvPr/>
        </p:nvSpPr>
        <p:spPr>
          <a:xfrm>
            <a:off x="6095999" y="2458248"/>
            <a:ext cx="5730992" cy="1987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fr-FR" sz="2000" b="1" dirty="0">
                <a:solidFill>
                  <a:srgbClr val="413D40"/>
                </a:solidFill>
                <a:latin typeface="Calibri" panose="020F0502020204030204"/>
              </a:rPr>
              <a:t>1° les relations entre les mots sont indiquées par:</a:t>
            </a:r>
          </a:p>
          <a:p>
            <a:pPr defTabSz="179705">
              <a:lnSpc>
                <a:spcPts val="3000"/>
              </a:lnSpc>
            </a:pPr>
            <a:r>
              <a:rPr lang="fr-FR" sz="2000" b="1" dirty="0">
                <a:solidFill>
                  <a:srgbClr val="413D40"/>
                </a:solidFill>
                <a:latin typeface="Calibri" panose="020F0502020204030204"/>
              </a:rPr>
              <a:t>– la typographie (blanc, point, virgule, parenthèses, 	crochets, italiques, barre droite…)</a:t>
            </a:r>
          </a:p>
          <a:p>
            <a:pPr>
              <a:lnSpc>
                <a:spcPts val="3000"/>
              </a:lnSpc>
            </a:pPr>
            <a:r>
              <a:rPr lang="fr-FR" sz="2000" b="1" dirty="0">
                <a:solidFill>
                  <a:srgbClr val="413D40"/>
                </a:solidFill>
                <a:latin typeface="Calibri" panose="020F0502020204030204"/>
              </a:rPr>
              <a:t>– un élément verbal </a:t>
            </a:r>
            <a:r>
              <a:rPr lang="fr-FR" sz="2000" b="1" u="sng" dirty="0">
                <a:solidFill>
                  <a:srgbClr val="413D40"/>
                </a:solidFill>
                <a:latin typeface="Calibri" panose="020F0502020204030204"/>
              </a:rPr>
              <a:t>qui explicite </a:t>
            </a:r>
            <a:r>
              <a:rPr lang="fr-FR" sz="2000" b="1" dirty="0">
                <a:solidFill>
                  <a:srgbClr val="413D40"/>
                </a:solidFill>
                <a:latin typeface="Calibri" panose="020F0502020204030204"/>
              </a:rPr>
              <a:t>(« synonyme »)</a:t>
            </a:r>
          </a:p>
          <a:p>
            <a:pPr>
              <a:lnSpc>
                <a:spcPts val="3000"/>
              </a:lnSpc>
              <a:tabLst>
                <a:tab pos="177800" algn="l"/>
              </a:tabLst>
            </a:pPr>
            <a:r>
              <a:rPr lang="fr-FR" sz="2000" b="1" dirty="0">
                <a:solidFill>
                  <a:srgbClr val="413D40"/>
                </a:solidFill>
                <a:latin typeface="Calibri" panose="020F0502020204030204"/>
              </a:rPr>
              <a:t>	</a:t>
            </a:r>
            <a:r>
              <a:rPr lang="fr-FR" sz="2000" b="1" u="sng" dirty="0">
                <a:solidFill>
                  <a:srgbClr val="413D40"/>
                </a:solidFill>
                <a:latin typeface="Calibri" panose="020F0502020204030204"/>
              </a:rPr>
              <a:t>ou non</a:t>
            </a:r>
            <a:r>
              <a:rPr lang="fr-FR" sz="2000" b="1" dirty="0">
                <a:solidFill>
                  <a:srgbClr val="413D40"/>
                </a:solidFill>
                <a:latin typeface="Calibri" panose="020F0502020204030204"/>
              </a:rPr>
              <a:t> (« ou », « voir… ») </a:t>
            </a:r>
            <a:r>
              <a:rPr lang="fr-FR" sz="2000" b="1" u="sng" dirty="0">
                <a:solidFill>
                  <a:srgbClr val="413D40"/>
                </a:solidFill>
                <a:latin typeface="Calibri" panose="020F0502020204030204"/>
              </a:rPr>
              <a:t>le type de relation</a:t>
            </a:r>
          </a:p>
        </p:txBody>
      </p:sp>
      <p:sp>
        <p:nvSpPr>
          <p:cNvPr id="28" name="ZoneTexte 27"/>
          <p:cNvSpPr txBox="1"/>
          <p:nvPr/>
        </p:nvSpPr>
        <p:spPr>
          <a:xfrm>
            <a:off x="6952343" y="4744640"/>
            <a:ext cx="4627539" cy="1602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fr-FR" sz="2000" b="1" dirty="0">
                <a:solidFill>
                  <a:srgbClr val="413D40"/>
                </a:solidFill>
                <a:latin typeface="Calibri" panose="020F0502020204030204"/>
              </a:rPr>
              <a:t>2° la même relation peut être caractérisée</a:t>
            </a:r>
          </a:p>
          <a:p>
            <a:pPr>
              <a:lnSpc>
                <a:spcPts val="3000"/>
              </a:lnSpc>
            </a:pPr>
            <a:r>
              <a:rPr lang="fr-FR" sz="2000" b="1" dirty="0">
                <a:solidFill>
                  <a:srgbClr val="413D40"/>
                </a:solidFill>
                <a:latin typeface="Calibri" panose="020F0502020204030204"/>
              </a:rPr>
              <a:t>de plusieurs manières différentes</a:t>
            </a:r>
          </a:p>
          <a:p>
            <a:pPr>
              <a:lnSpc>
                <a:spcPts val="3000"/>
              </a:lnSpc>
            </a:pPr>
            <a:r>
              <a:rPr lang="fr-FR" sz="2000" dirty="0">
                <a:solidFill>
                  <a:srgbClr val="413D40"/>
                </a:solidFill>
              </a:rPr>
              <a:t>– </a:t>
            </a:r>
            <a:r>
              <a:rPr lang="fr-FR" sz="2000" b="1" dirty="0">
                <a:solidFill>
                  <a:srgbClr val="413D40"/>
                </a:solidFill>
                <a:latin typeface="Calibri" panose="020F0502020204030204"/>
              </a:rPr>
              <a:t>selon les dictionnaires</a:t>
            </a:r>
          </a:p>
          <a:p>
            <a:pPr>
              <a:lnSpc>
                <a:spcPts val="3000"/>
              </a:lnSpc>
            </a:pPr>
            <a:r>
              <a:rPr lang="fr-FR" sz="2000" dirty="0">
                <a:solidFill>
                  <a:srgbClr val="413D40"/>
                </a:solidFill>
              </a:rPr>
              <a:t>– </a:t>
            </a:r>
            <a:r>
              <a:rPr lang="fr-FR" sz="2000" b="1" dirty="0">
                <a:solidFill>
                  <a:srgbClr val="413D40"/>
                </a:solidFill>
                <a:latin typeface="Calibri" panose="020F0502020204030204"/>
              </a:rPr>
              <a:t>au sein d’un même dictionnaire</a:t>
            </a:r>
          </a:p>
        </p:txBody>
      </p:sp>
      <p:sp>
        <p:nvSpPr>
          <p:cNvPr id="29" name="ZoneTexte 28"/>
          <p:cNvSpPr txBox="1"/>
          <p:nvPr/>
        </p:nvSpPr>
        <p:spPr>
          <a:xfrm>
            <a:off x="375195" y="4544585"/>
            <a:ext cx="6065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755D4C"/>
                </a:solidFill>
              </a:rPr>
              <a:t>Correspondance (entre termes de différentes langues)</a:t>
            </a:r>
            <a:endParaRPr lang="fr-FR" sz="2000" dirty="0">
              <a:solidFill>
                <a:srgbClr val="755D4C"/>
              </a:solidFill>
            </a:endParaRPr>
          </a:p>
        </p:txBody>
      </p:sp>
      <p:sp>
        <p:nvSpPr>
          <p:cNvPr id="31" name="ZoneTexte 30"/>
          <p:cNvSpPr txBox="1"/>
          <p:nvPr/>
        </p:nvSpPr>
        <p:spPr>
          <a:xfrm>
            <a:off x="5324567" y="1066173"/>
            <a:ext cx="5483881" cy="1218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fr-FR" sz="2000" b="1" dirty="0">
                <a:solidFill>
                  <a:srgbClr val="413D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→ dans les vedettes et juste après les vedettes</a:t>
            </a:r>
          </a:p>
          <a:p>
            <a:pPr>
              <a:lnSpc>
                <a:spcPts val="3000"/>
              </a:lnSpc>
            </a:pPr>
            <a:r>
              <a:rPr lang="fr-FR" sz="2000" b="1" dirty="0">
                <a:solidFill>
                  <a:srgbClr val="413D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→ dans les corps d’articles</a:t>
            </a:r>
          </a:p>
          <a:p>
            <a:pPr>
              <a:lnSpc>
                <a:spcPts val="3000"/>
              </a:lnSpc>
            </a:pPr>
            <a:r>
              <a:rPr lang="fr-FR" sz="2000" b="1" dirty="0">
                <a:solidFill>
                  <a:srgbClr val="413D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→ à la fin des volumes (index et glossaires)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34D1BB7C-F305-45D5-A9FA-74B31C0590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701" y="4120947"/>
            <a:ext cx="2381582" cy="266737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B451E4C5-2BEA-482D-B153-03427A4D96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19" b="59792"/>
          <a:stretch/>
        </p:blipFill>
        <p:spPr>
          <a:xfrm>
            <a:off x="457568" y="3150678"/>
            <a:ext cx="5220429" cy="767991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2493FE1C-E8AD-43B6-9934-C37804AB1F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568" y="2758911"/>
            <a:ext cx="4629796" cy="238158"/>
          </a:xfrm>
          <a:prstGeom prst="rect">
            <a:avLst/>
          </a:prstGeom>
        </p:spPr>
      </p:pic>
      <p:pic>
        <p:nvPicPr>
          <p:cNvPr id="32" name="Image 31">
            <a:extLst>
              <a:ext uri="{FF2B5EF4-FFF2-40B4-BE49-F238E27FC236}">
                <a16:creationId xmlns:a16="http://schemas.microsoft.com/office/drawing/2014/main" id="{543F5853-B305-40EA-9025-807B3AAD90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999" y="1416008"/>
            <a:ext cx="2229161" cy="238158"/>
          </a:xfrm>
          <a:prstGeom prst="rect">
            <a:avLst/>
          </a:prstGeom>
        </p:spPr>
      </p:pic>
      <p:pic>
        <p:nvPicPr>
          <p:cNvPr id="34" name="Image 33">
            <a:extLst>
              <a:ext uri="{FF2B5EF4-FFF2-40B4-BE49-F238E27FC236}">
                <a16:creationId xmlns:a16="http://schemas.microsoft.com/office/drawing/2014/main" id="{8C1AE659-BC62-4498-BEDD-EA6A669E03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9701" y="4992379"/>
            <a:ext cx="4563112" cy="1000265"/>
          </a:xfrm>
          <a:prstGeom prst="rect">
            <a:avLst/>
          </a:prstGeom>
        </p:spPr>
      </p:pic>
      <p:pic>
        <p:nvPicPr>
          <p:cNvPr id="38" name="Image 37">
            <a:extLst>
              <a:ext uri="{FF2B5EF4-FFF2-40B4-BE49-F238E27FC236}">
                <a16:creationId xmlns:a16="http://schemas.microsoft.com/office/drawing/2014/main" id="{193DCF98-0E4C-4CAA-972E-5A70A4D737B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4350" b="12526"/>
          <a:stretch/>
        </p:blipFill>
        <p:spPr>
          <a:xfrm>
            <a:off x="457568" y="2287969"/>
            <a:ext cx="3629532" cy="2692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mond 1"/>
          <p:cNvSpPr/>
          <p:nvPr/>
        </p:nvSpPr>
        <p:spPr>
          <a:xfrm>
            <a:off x="5876833" y="-219167"/>
            <a:ext cx="438334" cy="438334"/>
          </a:xfrm>
          <a:prstGeom prst="diamond">
            <a:avLst/>
          </a:prstGeom>
          <a:solidFill>
            <a:srgbClr val="755D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Diamond 2"/>
          <p:cNvSpPr/>
          <p:nvPr/>
        </p:nvSpPr>
        <p:spPr>
          <a:xfrm>
            <a:off x="6429099" y="-219167"/>
            <a:ext cx="438334" cy="438334"/>
          </a:xfrm>
          <a:prstGeom prst="diamond">
            <a:avLst/>
          </a:prstGeom>
          <a:solidFill>
            <a:srgbClr val="413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Diamond 3"/>
          <p:cNvSpPr/>
          <p:nvPr/>
        </p:nvSpPr>
        <p:spPr>
          <a:xfrm>
            <a:off x="5324567" y="-219167"/>
            <a:ext cx="438334" cy="438334"/>
          </a:xfrm>
          <a:prstGeom prst="diamond">
            <a:avLst/>
          </a:prstGeom>
          <a:solidFill>
            <a:srgbClr val="C5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375195" y="6353846"/>
            <a:ext cx="1104532" cy="313802"/>
            <a:chOff x="5324567" y="6072413"/>
            <a:chExt cx="1542866" cy="438334"/>
          </a:xfrm>
        </p:grpSpPr>
        <p:sp>
          <p:nvSpPr>
            <p:cNvPr id="6" name="Diamond 5"/>
            <p:cNvSpPr/>
            <p:nvPr/>
          </p:nvSpPr>
          <p:spPr>
            <a:xfrm>
              <a:off x="5876833" y="6072413"/>
              <a:ext cx="438334" cy="438334"/>
            </a:xfrm>
            <a:prstGeom prst="diamond">
              <a:avLst/>
            </a:prstGeom>
            <a:solidFill>
              <a:srgbClr val="755D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" name="Diamond 6"/>
            <p:cNvSpPr/>
            <p:nvPr/>
          </p:nvSpPr>
          <p:spPr>
            <a:xfrm>
              <a:off x="6429099" y="6072413"/>
              <a:ext cx="438334" cy="438334"/>
            </a:xfrm>
            <a:prstGeom prst="diamond">
              <a:avLst/>
            </a:prstGeom>
            <a:solidFill>
              <a:srgbClr val="413D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Diamond 7"/>
            <p:cNvSpPr/>
            <p:nvPr/>
          </p:nvSpPr>
          <p:spPr>
            <a:xfrm>
              <a:off x="5324567" y="6072413"/>
              <a:ext cx="438334" cy="438334"/>
            </a:xfrm>
            <a:prstGeom prst="diamond">
              <a:avLst/>
            </a:prstGeom>
            <a:solidFill>
              <a:srgbClr val="C5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cxnSp>
        <p:nvCxnSpPr>
          <p:cNvPr id="11" name="Straight Connector 10"/>
          <p:cNvCxnSpPr/>
          <p:nvPr/>
        </p:nvCxnSpPr>
        <p:spPr>
          <a:xfrm>
            <a:off x="1712686" y="6510747"/>
            <a:ext cx="104793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2149311" y="3987538"/>
            <a:ext cx="4279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671F1C-7D2C-DB51-1148-C5CBFE9BFA30}"/>
              </a:ext>
            </a:extLst>
          </p:cNvPr>
          <p:cNvSpPr txBox="1"/>
          <p:nvPr/>
        </p:nvSpPr>
        <p:spPr>
          <a:xfrm>
            <a:off x="6952343" y="5111925"/>
            <a:ext cx="489528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Exemple de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grec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du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roi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 G.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Gaulminus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Theodori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Prodromi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philosophi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Rhodanthes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et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Dosiclis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GB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amorum</a:t>
            </a:r>
            <a:r>
              <a:rPr kumimoji="0" lang="en-GB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libri IX, Paris, 1625, 21.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D4DC10E-C9C0-C554-943D-DF30A683E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2343" y="1772994"/>
            <a:ext cx="4895280" cy="32505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913DDCF-11E1-F524-626B-8DB0CCAADB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8339" y="1772998"/>
            <a:ext cx="3446749" cy="32505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9CB01F0-EC06-84B3-4B99-01EB5BE7AB76}"/>
              </a:ext>
            </a:extLst>
          </p:cNvPr>
          <p:cNvSpPr txBox="1"/>
          <p:nvPr/>
        </p:nvSpPr>
        <p:spPr>
          <a:xfrm>
            <a:off x="2498338" y="5111925"/>
            <a:ext cx="3446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Jean De </a:t>
            </a:r>
            <a:r>
              <a:rPr lang="fr-FR" sz="1400" dirty="0" err="1"/>
              <a:t>Gorris</a:t>
            </a:r>
            <a:r>
              <a:rPr lang="fr-FR" sz="1400" dirty="0"/>
              <a:t>, </a:t>
            </a:r>
            <a:r>
              <a:rPr lang="fr-FR" sz="1400" i="1" dirty="0" err="1"/>
              <a:t>Definitionum</a:t>
            </a:r>
            <a:r>
              <a:rPr lang="fr-FR" sz="1400" i="1" dirty="0"/>
              <a:t> </a:t>
            </a:r>
            <a:r>
              <a:rPr lang="fr-FR" sz="1400" i="1" dirty="0" err="1"/>
              <a:t>medicarum</a:t>
            </a:r>
            <a:r>
              <a:rPr lang="fr-FR" sz="1400" i="1" dirty="0"/>
              <a:t> </a:t>
            </a:r>
            <a:r>
              <a:rPr lang="fr-FR" sz="1400" i="1" dirty="0" err="1"/>
              <a:t>libri</a:t>
            </a:r>
            <a:r>
              <a:rPr lang="fr-FR" sz="1400" i="1" dirty="0"/>
              <a:t> XXIIII, </a:t>
            </a:r>
            <a:r>
              <a:rPr lang="fr-FR" sz="1400" dirty="0"/>
              <a:t>1622 [1601], 158.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A1BEAF0-5B88-03C4-E9CB-A3FC5120D3EA}"/>
              </a:ext>
            </a:extLst>
          </p:cNvPr>
          <p:cNvSpPr txBox="1"/>
          <p:nvPr/>
        </p:nvSpPr>
        <p:spPr>
          <a:xfrm>
            <a:off x="3896436" y="530409"/>
            <a:ext cx="6168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Les problème de l’ancienneté</a:t>
            </a:r>
            <a:endParaRPr lang="en-GB" sz="2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9ED561-52C5-77C1-3D06-7291A6616D88}"/>
              </a:ext>
            </a:extLst>
          </p:cNvPr>
          <p:cNvSpPr txBox="1"/>
          <p:nvPr/>
        </p:nvSpPr>
        <p:spPr>
          <a:xfrm>
            <a:off x="137787" y="1891558"/>
            <a:ext cx="231677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Le bilinguisme des dictionnaires révèle les problèmes que vont poser leur numérisation : -espace irrégulier</a:t>
            </a:r>
          </a:p>
          <a:p>
            <a:r>
              <a:rPr lang="fr-FR" sz="1600" dirty="0"/>
              <a:t>-ligne d’accent</a:t>
            </a:r>
          </a:p>
          <a:p>
            <a:r>
              <a:rPr lang="fr-FR" sz="1600" dirty="0"/>
              <a:t>-grec ligaturée</a:t>
            </a:r>
          </a:p>
          <a:p>
            <a:r>
              <a:rPr lang="fr-FR" sz="1600" dirty="0"/>
              <a:t>-Variance de la typographie.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64554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mond 1"/>
          <p:cNvSpPr/>
          <p:nvPr/>
        </p:nvSpPr>
        <p:spPr>
          <a:xfrm>
            <a:off x="5876833" y="-219167"/>
            <a:ext cx="438334" cy="438334"/>
          </a:xfrm>
          <a:prstGeom prst="diamond">
            <a:avLst/>
          </a:prstGeom>
          <a:solidFill>
            <a:srgbClr val="755D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iamond 2"/>
          <p:cNvSpPr/>
          <p:nvPr/>
        </p:nvSpPr>
        <p:spPr>
          <a:xfrm>
            <a:off x="6429099" y="-219167"/>
            <a:ext cx="438334" cy="438334"/>
          </a:xfrm>
          <a:prstGeom prst="diamond">
            <a:avLst/>
          </a:prstGeom>
          <a:solidFill>
            <a:srgbClr val="413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amond 3"/>
          <p:cNvSpPr/>
          <p:nvPr/>
        </p:nvSpPr>
        <p:spPr>
          <a:xfrm>
            <a:off x="5324567" y="-219167"/>
            <a:ext cx="438334" cy="438334"/>
          </a:xfrm>
          <a:prstGeom prst="diamond">
            <a:avLst/>
          </a:prstGeom>
          <a:solidFill>
            <a:srgbClr val="C5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375195" y="6353846"/>
            <a:ext cx="1104532" cy="313802"/>
            <a:chOff x="5324567" y="6072413"/>
            <a:chExt cx="1542866" cy="438334"/>
          </a:xfrm>
        </p:grpSpPr>
        <p:sp>
          <p:nvSpPr>
            <p:cNvPr id="6" name="Diamond 5"/>
            <p:cNvSpPr/>
            <p:nvPr/>
          </p:nvSpPr>
          <p:spPr>
            <a:xfrm>
              <a:off x="5876833" y="6072413"/>
              <a:ext cx="438334" cy="438334"/>
            </a:xfrm>
            <a:prstGeom prst="diamond">
              <a:avLst/>
            </a:prstGeom>
            <a:solidFill>
              <a:srgbClr val="755D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iamond 6"/>
            <p:cNvSpPr/>
            <p:nvPr/>
          </p:nvSpPr>
          <p:spPr>
            <a:xfrm>
              <a:off x="6429099" y="6072413"/>
              <a:ext cx="438334" cy="438334"/>
            </a:xfrm>
            <a:prstGeom prst="diamond">
              <a:avLst/>
            </a:prstGeom>
            <a:solidFill>
              <a:srgbClr val="413D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Diamond 7"/>
            <p:cNvSpPr/>
            <p:nvPr/>
          </p:nvSpPr>
          <p:spPr>
            <a:xfrm>
              <a:off x="5324567" y="6072413"/>
              <a:ext cx="438334" cy="438334"/>
            </a:xfrm>
            <a:prstGeom prst="diamond">
              <a:avLst/>
            </a:prstGeom>
            <a:solidFill>
              <a:srgbClr val="C5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1" name="Straight Connector 10"/>
          <p:cNvCxnSpPr/>
          <p:nvPr/>
        </p:nvCxnSpPr>
        <p:spPr>
          <a:xfrm>
            <a:off x="1712686" y="6510747"/>
            <a:ext cx="104793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2149311" y="39875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08160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mond 1"/>
          <p:cNvSpPr/>
          <p:nvPr/>
        </p:nvSpPr>
        <p:spPr>
          <a:xfrm>
            <a:off x="5876833" y="-219167"/>
            <a:ext cx="438334" cy="438334"/>
          </a:xfrm>
          <a:prstGeom prst="diamond">
            <a:avLst/>
          </a:prstGeom>
          <a:solidFill>
            <a:srgbClr val="755D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iamond 2"/>
          <p:cNvSpPr/>
          <p:nvPr/>
        </p:nvSpPr>
        <p:spPr>
          <a:xfrm>
            <a:off x="6429099" y="-219167"/>
            <a:ext cx="438334" cy="438334"/>
          </a:xfrm>
          <a:prstGeom prst="diamond">
            <a:avLst/>
          </a:prstGeom>
          <a:solidFill>
            <a:srgbClr val="413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amond 3"/>
          <p:cNvSpPr/>
          <p:nvPr/>
        </p:nvSpPr>
        <p:spPr>
          <a:xfrm>
            <a:off x="5324567" y="-219167"/>
            <a:ext cx="438334" cy="438334"/>
          </a:xfrm>
          <a:prstGeom prst="diamond">
            <a:avLst/>
          </a:prstGeom>
          <a:solidFill>
            <a:srgbClr val="C5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375195" y="6353846"/>
            <a:ext cx="1104532" cy="313802"/>
            <a:chOff x="5324567" y="6072413"/>
            <a:chExt cx="1542866" cy="438334"/>
          </a:xfrm>
        </p:grpSpPr>
        <p:sp>
          <p:nvSpPr>
            <p:cNvPr id="6" name="Diamond 5"/>
            <p:cNvSpPr/>
            <p:nvPr/>
          </p:nvSpPr>
          <p:spPr>
            <a:xfrm>
              <a:off x="5876833" y="6072413"/>
              <a:ext cx="438334" cy="438334"/>
            </a:xfrm>
            <a:prstGeom prst="diamond">
              <a:avLst/>
            </a:prstGeom>
            <a:solidFill>
              <a:srgbClr val="755D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iamond 6"/>
            <p:cNvSpPr/>
            <p:nvPr/>
          </p:nvSpPr>
          <p:spPr>
            <a:xfrm>
              <a:off x="6429099" y="6072413"/>
              <a:ext cx="438334" cy="438334"/>
            </a:xfrm>
            <a:prstGeom prst="diamond">
              <a:avLst/>
            </a:prstGeom>
            <a:solidFill>
              <a:srgbClr val="413D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Diamond 7"/>
            <p:cNvSpPr/>
            <p:nvPr/>
          </p:nvSpPr>
          <p:spPr>
            <a:xfrm>
              <a:off x="5324567" y="6072413"/>
              <a:ext cx="438334" cy="438334"/>
            </a:xfrm>
            <a:prstGeom prst="diamond">
              <a:avLst/>
            </a:prstGeom>
            <a:solidFill>
              <a:srgbClr val="C5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1" name="Straight Connector 10"/>
          <p:cNvCxnSpPr/>
          <p:nvPr/>
        </p:nvCxnSpPr>
        <p:spPr>
          <a:xfrm>
            <a:off x="1712686" y="6510747"/>
            <a:ext cx="104793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2149311" y="39875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3676F7-6B48-6772-C7D7-40523DC0A4A0}"/>
              </a:ext>
            </a:extLst>
          </p:cNvPr>
          <p:cNvSpPr txBox="1"/>
          <p:nvPr/>
        </p:nvSpPr>
        <p:spPr>
          <a:xfrm>
            <a:off x="288099" y="2599151"/>
            <a:ext cx="25365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 réseau de neurones artificiel un programme basé sur le modèle des neurones, qui permet la reconnaissance et l’apprentissage.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060563D-D851-2B45-3F34-1F0C62026719}"/>
              </a:ext>
            </a:extLst>
          </p:cNvPr>
          <p:cNvSpPr txBox="1"/>
          <p:nvPr/>
        </p:nvSpPr>
        <p:spPr>
          <a:xfrm>
            <a:off x="2079722" y="443138"/>
            <a:ext cx="847089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fr-FR" sz="2800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uLnTx/>
                <a:uFillTx/>
                <a:ea typeface="+mn-ea"/>
                <a:cs typeface="+mn-cs"/>
              </a:rPr>
              <a:t>L’instrument technique: </a:t>
            </a:r>
          </a:p>
          <a:p>
            <a:pPr algn="ctr"/>
            <a:r>
              <a:rPr kumimoji="0" lang="fr-FR" sz="2800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uLnTx/>
                <a:uFillTx/>
                <a:ea typeface="+mn-ea"/>
                <a:cs typeface="+mn-cs"/>
              </a:rPr>
              <a:t>La </a:t>
            </a:r>
            <a:r>
              <a:rPr kumimoji="0" lang="en-GB" sz="2800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uLnTx/>
                <a:uFillTx/>
                <a:ea typeface="+mn-ea"/>
                <a:cs typeface="+mn-cs"/>
              </a:rPr>
              <a:t>r</a:t>
            </a:r>
            <a:r>
              <a:rPr lang="en-GB" sz="2800" dirty="0" err="1"/>
              <a:t>econnaissance</a:t>
            </a:r>
            <a:r>
              <a:rPr lang="en-GB" sz="2800" dirty="0"/>
              <a:t> </a:t>
            </a:r>
            <a:r>
              <a:rPr lang="en-GB" sz="2800" dirty="0" err="1"/>
              <a:t>optique</a:t>
            </a:r>
            <a:r>
              <a:rPr lang="en-GB" sz="2800" dirty="0"/>
              <a:t> de </a:t>
            </a:r>
            <a:r>
              <a:rPr lang="en-GB" sz="2800" dirty="0" err="1"/>
              <a:t>caractères</a:t>
            </a:r>
            <a:endParaRPr lang="en-GB" sz="2800" dirty="0"/>
          </a:p>
          <a:p>
            <a:endParaRPr kumimoji="0" lang="fr-FR" sz="1800" b="0" i="0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endParaRPr lang="en-GB" dirty="0"/>
          </a:p>
        </p:txBody>
      </p:sp>
      <p:pic>
        <p:nvPicPr>
          <p:cNvPr id="14" name="Picture 13" descr="Background pattern, icon&#10;&#10;Description automatically generated">
            <a:extLst>
              <a:ext uri="{FF2B5EF4-FFF2-40B4-BE49-F238E27FC236}">
                <a16:creationId xmlns:a16="http://schemas.microsoft.com/office/drawing/2014/main" id="{1464C202-E0D2-FDFC-960B-DD2063A86E8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752" y="1550097"/>
            <a:ext cx="6571027" cy="3757806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2F22803-A748-07B6-0B8B-818CE2F1A30D}"/>
              </a:ext>
            </a:extLst>
          </p:cNvPr>
          <p:cNvCxnSpPr>
            <a:cxnSpLocks/>
            <a:stCxn id="19" idx="3"/>
          </p:cNvCxnSpPr>
          <p:nvPr/>
        </p:nvCxnSpPr>
        <p:spPr>
          <a:xfrm flipV="1">
            <a:off x="4741101" y="2517732"/>
            <a:ext cx="1415441" cy="4872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817AEAC-CFFB-4847-C10F-E60A5EEEA24B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4390372" y="3319397"/>
            <a:ext cx="1766170" cy="281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3CEBDAE-2653-6C4C-75F4-985E7C82ED93}"/>
              </a:ext>
            </a:extLst>
          </p:cNvPr>
          <p:cNvSpPr/>
          <p:nvPr/>
        </p:nvSpPr>
        <p:spPr>
          <a:xfrm>
            <a:off x="4421688" y="2939204"/>
            <a:ext cx="319413" cy="1315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80A3604-BA2E-1379-918B-8140E56DF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5063" y="3246238"/>
            <a:ext cx="335309" cy="146317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BED0C80-9B28-DEFF-7823-FFE105EB7B9C}"/>
              </a:ext>
            </a:extLst>
          </p:cNvPr>
          <p:cNvCxnSpPr>
            <a:cxnSpLocks/>
          </p:cNvCxnSpPr>
          <p:nvPr/>
        </p:nvCxnSpPr>
        <p:spPr>
          <a:xfrm>
            <a:off x="4741101" y="3670844"/>
            <a:ext cx="1459283" cy="913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E73325D0-EF68-9873-1DD6-547AA3CD84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5792" y="3524527"/>
            <a:ext cx="335309" cy="14631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706BEBE-AF43-D1FD-19CB-E6D50E1D4A86}"/>
              </a:ext>
            </a:extLst>
          </p:cNvPr>
          <p:cNvSpPr txBox="1"/>
          <p:nvPr/>
        </p:nvSpPr>
        <p:spPr>
          <a:xfrm>
            <a:off x="9265562" y="2950064"/>
            <a:ext cx="745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σθαι</a:t>
            </a:r>
            <a:endParaRPr lang="en-GB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076789-478C-24EA-C3E7-8DFB4F7C4C88}"/>
              </a:ext>
            </a:extLst>
          </p:cNvPr>
          <p:cNvSpPr txBox="1"/>
          <p:nvPr/>
        </p:nvSpPr>
        <p:spPr>
          <a:xfrm>
            <a:off x="9265562" y="3970753"/>
            <a:ext cx="612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</a:t>
            </a:r>
            <a:r>
              <a:rPr lang="fr-F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¥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ç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1837B5D-7B3B-4526-F38F-3AAA91C2CF76}"/>
              </a:ext>
            </a:extLst>
          </p:cNvPr>
          <p:cNvCxnSpPr>
            <a:cxnSpLocks/>
          </p:cNvCxnSpPr>
          <p:nvPr/>
        </p:nvCxnSpPr>
        <p:spPr>
          <a:xfrm flipV="1">
            <a:off x="6757792" y="3241239"/>
            <a:ext cx="937905" cy="35644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3495828-FA1A-D113-0889-2719B96B1387}"/>
              </a:ext>
            </a:extLst>
          </p:cNvPr>
          <p:cNvCxnSpPr>
            <a:cxnSpLocks/>
          </p:cNvCxnSpPr>
          <p:nvPr/>
        </p:nvCxnSpPr>
        <p:spPr>
          <a:xfrm flipV="1">
            <a:off x="6801633" y="4224438"/>
            <a:ext cx="894064" cy="3600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rrow: Right 47">
            <a:extLst>
              <a:ext uri="{FF2B5EF4-FFF2-40B4-BE49-F238E27FC236}">
                <a16:creationId xmlns:a16="http://schemas.microsoft.com/office/drawing/2014/main" id="{28C860FE-29F6-B29B-9B67-F6026E344C9D}"/>
              </a:ext>
            </a:extLst>
          </p:cNvPr>
          <p:cNvSpPr/>
          <p:nvPr/>
        </p:nvSpPr>
        <p:spPr>
          <a:xfrm>
            <a:off x="8438306" y="4105120"/>
            <a:ext cx="646354" cy="21151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E5FC3B7-2089-D228-6528-1D0649E970E1}"/>
              </a:ext>
            </a:extLst>
          </p:cNvPr>
          <p:cNvCxnSpPr>
            <a:cxnSpLocks/>
          </p:cNvCxnSpPr>
          <p:nvPr/>
        </p:nvCxnSpPr>
        <p:spPr>
          <a:xfrm flipV="1">
            <a:off x="6694675" y="3365920"/>
            <a:ext cx="1106955" cy="106820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C17B45EF-84CA-2FA7-4EF6-4B6CC0F533C2}"/>
              </a:ext>
            </a:extLst>
          </p:cNvPr>
          <p:cNvCxnSpPr>
            <a:cxnSpLocks/>
          </p:cNvCxnSpPr>
          <p:nvPr/>
        </p:nvCxnSpPr>
        <p:spPr>
          <a:xfrm>
            <a:off x="6694675" y="2642543"/>
            <a:ext cx="952790" cy="4749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17CD0D86-5302-134A-09FE-65D0BCEA242C}"/>
              </a:ext>
            </a:extLst>
          </p:cNvPr>
          <p:cNvCxnSpPr>
            <a:cxnSpLocks/>
          </p:cNvCxnSpPr>
          <p:nvPr/>
        </p:nvCxnSpPr>
        <p:spPr>
          <a:xfrm>
            <a:off x="6648265" y="2724411"/>
            <a:ext cx="1153365" cy="12329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9B491FF0-F2B0-63F1-43F3-CB47C83E8AEC}"/>
              </a:ext>
            </a:extLst>
          </p:cNvPr>
          <p:cNvCxnSpPr>
            <a:cxnSpLocks/>
          </p:cNvCxnSpPr>
          <p:nvPr/>
        </p:nvCxnSpPr>
        <p:spPr>
          <a:xfrm>
            <a:off x="6694675" y="3764071"/>
            <a:ext cx="998170" cy="39134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5" name="Picture 74">
            <a:extLst>
              <a:ext uri="{FF2B5EF4-FFF2-40B4-BE49-F238E27FC236}">
                <a16:creationId xmlns:a16="http://schemas.microsoft.com/office/drawing/2014/main" id="{3F45E2AE-FEAC-E00B-B0C4-1FF0821D5E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0989" y="3018340"/>
            <a:ext cx="664522" cy="24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705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mond 1"/>
          <p:cNvSpPr/>
          <p:nvPr/>
        </p:nvSpPr>
        <p:spPr>
          <a:xfrm>
            <a:off x="5876833" y="-219167"/>
            <a:ext cx="438334" cy="438334"/>
          </a:xfrm>
          <a:prstGeom prst="diamond">
            <a:avLst/>
          </a:prstGeom>
          <a:solidFill>
            <a:srgbClr val="755D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iamond 2"/>
          <p:cNvSpPr/>
          <p:nvPr/>
        </p:nvSpPr>
        <p:spPr>
          <a:xfrm>
            <a:off x="6429099" y="-219167"/>
            <a:ext cx="438334" cy="438334"/>
          </a:xfrm>
          <a:prstGeom prst="diamond">
            <a:avLst/>
          </a:prstGeom>
          <a:solidFill>
            <a:srgbClr val="413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iamond 3"/>
          <p:cNvSpPr/>
          <p:nvPr/>
        </p:nvSpPr>
        <p:spPr>
          <a:xfrm>
            <a:off x="5324567" y="-219167"/>
            <a:ext cx="438334" cy="438334"/>
          </a:xfrm>
          <a:prstGeom prst="diamond">
            <a:avLst/>
          </a:prstGeom>
          <a:solidFill>
            <a:srgbClr val="C5A9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375195" y="6353846"/>
            <a:ext cx="1104532" cy="313802"/>
            <a:chOff x="5324567" y="6072413"/>
            <a:chExt cx="1542866" cy="438334"/>
          </a:xfrm>
        </p:grpSpPr>
        <p:sp>
          <p:nvSpPr>
            <p:cNvPr id="6" name="Diamond 5"/>
            <p:cNvSpPr/>
            <p:nvPr/>
          </p:nvSpPr>
          <p:spPr>
            <a:xfrm>
              <a:off x="5876833" y="6072413"/>
              <a:ext cx="438334" cy="438334"/>
            </a:xfrm>
            <a:prstGeom prst="diamond">
              <a:avLst/>
            </a:prstGeom>
            <a:solidFill>
              <a:srgbClr val="755D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iamond 6"/>
            <p:cNvSpPr/>
            <p:nvPr/>
          </p:nvSpPr>
          <p:spPr>
            <a:xfrm>
              <a:off x="6429099" y="6072413"/>
              <a:ext cx="438334" cy="438334"/>
            </a:xfrm>
            <a:prstGeom prst="diamond">
              <a:avLst/>
            </a:prstGeom>
            <a:solidFill>
              <a:srgbClr val="413D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Diamond 7"/>
            <p:cNvSpPr/>
            <p:nvPr/>
          </p:nvSpPr>
          <p:spPr>
            <a:xfrm>
              <a:off x="5324567" y="6072413"/>
              <a:ext cx="438334" cy="438334"/>
            </a:xfrm>
            <a:prstGeom prst="diamond">
              <a:avLst/>
            </a:prstGeom>
            <a:solidFill>
              <a:srgbClr val="C5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1" name="Straight Connector 10"/>
          <p:cNvCxnSpPr/>
          <p:nvPr/>
        </p:nvCxnSpPr>
        <p:spPr>
          <a:xfrm>
            <a:off x="1712686" y="6510747"/>
            <a:ext cx="1047931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2149311" y="39875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pic>
        <p:nvPicPr>
          <p:cNvPr id="16" name="Picture 15" descr="A picture containing timeline&#10;&#10;Description automatically generated">
            <a:extLst>
              <a:ext uri="{FF2B5EF4-FFF2-40B4-BE49-F238E27FC236}">
                <a16:creationId xmlns:a16="http://schemas.microsoft.com/office/drawing/2014/main" id="{4369DD80-E246-C95F-628D-B13FC33724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1764" y="475333"/>
            <a:ext cx="3626524" cy="5624185"/>
          </a:xfrm>
          <a:prstGeom prst="rect">
            <a:avLst/>
          </a:prstGeom>
        </p:spPr>
      </p:pic>
      <p:pic>
        <p:nvPicPr>
          <p:cNvPr id="18" name="Picture 17" descr="A page of a book&#10;&#10;Description automatically generated with medium confidence">
            <a:extLst>
              <a:ext uri="{FF2B5EF4-FFF2-40B4-BE49-F238E27FC236}">
                <a16:creationId xmlns:a16="http://schemas.microsoft.com/office/drawing/2014/main" id="{186532E1-8705-37E3-3FD3-B99B6AFF83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445" y="475334"/>
            <a:ext cx="3466793" cy="5624185"/>
          </a:xfrm>
          <a:prstGeom prst="rect">
            <a:avLst/>
          </a:prstGeom>
        </p:spPr>
      </p:pic>
      <p:sp>
        <p:nvSpPr>
          <p:cNvPr id="19" name="Arrow: Right 18">
            <a:extLst>
              <a:ext uri="{FF2B5EF4-FFF2-40B4-BE49-F238E27FC236}">
                <a16:creationId xmlns:a16="http://schemas.microsoft.com/office/drawing/2014/main" id="{4AB82941-2D39-102F-6163-415F88678B10}"/>
              </a:ext>
            </a:extLst>
          </p:cNvPr>
          <p:cNvSpPr/>
          <p:nvPr/>
        </p:nvSpPr>
        <p:spPr>
          <a:xfrm>
            <a:off x="4922729" y="2455101"/>
            <a:ext cx="2442575" cy="71397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E92D7E3-D25B-D651-295C-E90F0E5E266F}"/>
              </a:ext>
            </a:extLst>
          </p:cNvPr>
          <p:cNvSpPr txBox="1"/>
          <p:nvPr/>
        </p:nvSpPr>
        <p:spPr>
          <a:xfrm>
            <a:off x="4847572" y="3416968"/>
            <a:ext cx="25177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Après un nettoyage automatique et une reconnaissance des zones de textes, il est nécessaire de s’assurer que les colonnes aient soit bien été reconnus.</a:t>
            </a:r>
          </a:p>
        </p:txBody>
      </p:sp>
    </p:spTree>
    <p:extLst>
      <p:ext uri="{BB962C8B-B14F-4D97-AF65-F5344CB8AC3E}">
        <p14:creationId xmlns:p14="http://schemas.microsoft.com/office/powerpoint/2010/main" val="1591054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1616</TotalTime>
  <Words>1180</Words>
  <Application>Microsoft Office PowerPoint</Application>
  <PresentationFormat>Widescreen</PresentationFormat>
  <Paragraphs>154</Paragraphs>
  <Slides>18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IFAO-Grec Unicode</vt:lpstr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Anais Chambat</dc:creator>
  <cp:lastModifiedBy>Cahal Taaffe</cp:lastModifiedBy>
  <cp:revision>508</cp:revision>
  <dcterms:created xsi:type="dcterms:W3CDTF">2022-06-22T23:35:51Z</dcterms:created>
  <dcterms:modified xsi:type="dcterms:W3CDTF">2022-09-22T18:35:58Z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1036-11.1.0.9662</vt:lpwstr>
  </property>
  <property fmtid="{D5CDD505-2E9C-101B-9397-08002B2CF9AE}" pid="3" name="ICV">
    <vt:lpwstr/>
  </property>
</Properties>
</file>

<file path=docProps/thumbnail.jpeg>
</file>